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2/19/2024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sfr.gov.ru/" TargetMode="External"/><Relationship Id="rId2" Type="http://schemas.openxmlformats.org/officeDocument/2006/relationships/hyperlink" Target="http://www.gosuslugi.r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kremlin.ru/structure/additional/12"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407323"/>
            <a:ext cx="7429115" cy="1072341"/>
          </a:xfrm>
        </p:spPr>
        <p:txBody>
          <a:bodyPr/>
          <a:lstStyle/>
          <a:p>
            <a:pPr algn="ctr"/>
            <a:r>
              <a:rPr lang="ru-RU" sz="2400" b="1" dirty="0" smtClean="0">
                <a:solidFill>
                  <a:schemeClr val="accent5">
                    <a:lumMod val="75000"/>
                  </a:schemeClr>
                </a:solidFill>
                <a:latin typeface="Times New Roman" panose="02020603050405020304" pitchFamily="18" charset="0"/>
                <a:cs typeface="Times New Roman" panose="02020603050405020304" pitchFamily="18" charset="0"/>
              </a:rPr>
              <a:t>Федеральное бюджетное учреждение здравоохранения «Центр гигиены и эпидемиологии в Республике Бурятия»</a:t>
            </a:r>
            <a:endParaRPr lang="ru-RU" sz="2400" b="1"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07067" y="2493819"/>
            <a:ext cx="7766936" cy="2826326"/>
          </a:xfrm>
        </p:spPr>
        <p:txBody>
          <a:bodyPr>
            <a:noAutofit/>
          </a:bodyPr>
          <a:lstStyle/>
          <a:p>
            <a:pPr algn="ctr"/>
            <a:r>
              <a:rPr lang="ru-RU" sz="3600" b="1" dirty="0" smtClean="0">
                <a:solidFill>
                  <a:schemeClr val="tx1"/>
                </a:solidFill>
                <a:latin typeface="Times New Roman" panose="02020603050405020304" pitchFamily="18" charset="0"/>
                <a:cs typeface="Times New Roman" panose="02020603050405020304" pitchFamily="18" charset="0"/>
              </a:rPr>
              <a:t>Порядок заполнения сведений о доходах, расходах, об имуществе и обязательствах имущественного характера в 2024 году (за 2023 отчетный год)</a:t>
            </a:r>
            <a:endParaRPr 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433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900" b="1" dirty="0">
                <a:solidFill>
                  <a:prstClr val="black"/>
                </a:solidFill>
                <a:latin typeface="Times New Roman" panose="02020603050405020304" pitchFamily="18" charset="0"/>
                <a:cs typeface="Times New Roman" panose="02020603050405020304" pitchFamily="18" charset="0"/>
              </a:rPr>
              <a:t> Справка о банковских счетах физических лиц</a:t>
            </a:r>
            <a:endParaRPr lang="ru-RU" dirty="0"/>
          </a:p>
        </p:txBody>
      </p:sp>
      <p:sp>
        <p:nvSpPr>
          <p:cNvPr id="4" name="Скругленный прямоугольник 3"/>
          <p:cNvSpPr/>
          <p:nvPr/>
        </p:nvSpPr>
        <p:spPr>
          <a:xfrm>
            <a:off x="3133898" y="1435793"/>
            <a:ext cx="3401878" cy="12718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latin typeface="Times New Roman" panose="02020603050405020304" pitchFamily="18" charset="0"/>
                <a:cs typeface="Times New Roman" panose="02020603050405020304" pitchFamily="18" charset="0"/>
              </a:rPr>
              <a:t>Интернет –сервис ФНС России «Личный кабинет налогоплательщика для физических лиц»</a:t>
            </a:r>
          </a:p>
        </p:txBody>
      </p:sp>
      <p:sp>
        <p:nvSpPr>
          <p:cNvPr id="5" name="Скругленный прямоугольник 4"/>
          <p:cNvSpPr/>
          <p:nvPr/>
        </p:nvSpPr>
        <p:spPr>
          <a:xfrm flipH="1">
            <a:off x="556953" y="3014761"/>
            <a:ext cx="2038164" cy="1432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latin typeface="Times New Roman" panose="02020603050405020304" pitchFamily="18" charset="0"/>
                <a:cs typeface="Times New Roman" panose="02020603050405020304" pitchFamily="18" charset="0"/>
              </a:rPr>
              <a:t>Вкладка «Услуги»</a:t>
            </a:r>
          </a:p>
        </p:txBody>
      </p:sp>
      <p:sp>
        <p:nvSpPr>
          <p:cNvPr id="6" name="Скругленный прямоугольник 5"/>
          <p:cNvSpPr/>
          <p:nvPr/>
        </p:nvSpPr>
        <p:spPr>
          <a:xfrm>
            <a:off x="3690851" y="3108959"/>
            <a:ext cx="2369127" cy="13383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solidFill>
                  <a:schemeClr val="tx1"/>
                </a:solidFill>
                <a:latin typeface="Times New Roman" panose="02020603050405020304" pitchFamily="18" charset="0"/>
                <a:cs typeface="Times New Roman" panose="02020603050405020304" pitchFamily="18" charset="0"/>
              </a:rPr>
              <a:t>Вкладка «Запросить справку (документы)»</a:t>
            </a:r>
            <a:endParaRPr lang="ru-RU" sz="1800" dirty="0">
              <a:solidFill>
                <a:schemeClr val="tx1"/>
              </a:solidFill>
            </a:endParaRPr>
          </a:p>
        </p:txBody>
      </p:sp>
      <p:sp>
        <p:nvSpPr>
          <p:cNvPr id="7" name="Скругленный прямоугольник 6"/>
          <p:cNvSpPr/>
          <p:nvPr/>
        </p:nvSpPr>
        <p:spPr>
          <a:xfrm>
            <a:off x="6741622" y="2975675"/>
            <a:ext cx="2443942" cy="15880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Times New Roman" panose="02020603050405020304" pitchFamily="18" charset="0"/>
                <a:cs typeface="Times New Roman" panose="02020603050405020304" pitchFamily="18" charset="0"/>
              </a:rPr>
              <a:t>Вкладка «Получить сведения о банковских счетах в электронной форме»</a:t>
            </a:r>
          </a:p>
        </p:txBody>
      </p:sp>
      <p:sp>
        <p:nvSpPr>
          <p:cNvPr id="9" name="Стрелка влево 8"/>
          <p:cNvSpPr/>
          <p:nvPr/>
        </p:nvSpPr>
        <p:spPr>
          <a:xfrm>
            <a:off x="2369128" y="2402378"/>
            <a:ext cx="764770" cy="914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с вырезом 9"/>
          <p:cNvSpPr/>
          <p:nvPr/>
        </p:nvSpPr>
        <p:spPr>
          <a:xfrm>
            <a:off x="2759825" y="3599411"/>
            <a:ext cx="806335" cy="42394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с вырезом 10"/>
          <p:cNvSpPr/>
          <p:nvPr/>
        </p:nvSpPr>
        <p:spPr>
          <a:xfrm>
            <a:off x="6151418" y="3599411"/>
            <a:ext cx="532015" cy="423949"/>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62769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11382"/>
          </a:xfrm>
        </p:spPr>
        <p:txBody>
          <a:bodyPr/>
          <a:lstStyle/>
          <a:p>
            <a:pPr algn="ctr"/>
            <a:r>
              <a:rPr lang="ru-RU" sz="2500" b="1" dirty="0">
                <a:solidFill>
                  <a:prstClr val="black"/>
                </a:solidFill>
                <a:latin typeface="Times New Roman" panose="02020603050405020304" pitchFamily="18" charset="0"/>
                <a:cs typeface="Times New Roman" panose="02020603050405020304" pitchFamily="18" charset="0"/>
              </a:rPr>
              <a:t>Особенности получения данных о доходах некоторых категорий граждан</a:t>
            </a:r>
            <a:endParaRPr lang="ru-RU" b="1" dirty="0"/>
          </a:p>
        </p:txBody>
      </p:sp>
      <p:sp>
        <p:nvSpPr>
          <p:cNvPr id="4" name="Прямоугольник 3"/>
          <p:cNvSpPr/>
          <p:nvPr/>
        </p:nvSpPr>
        <p:spPr>
          <a:xfrm>
            <a:off x="2161309" y="1511625"/>
            <a:ext cx="5425111" cy="984143"/>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190" b="0" i="0" u="none" strike="noStrike" kern="0" cap="none" spc="0" normalizeH="0" baseline="0" noProof="0" dirty="0" smtClean="0">
                <a:ln>
                  <a:noFill/>
                </a:ln>
                <a:solidFill>
                  <a:prstClr val="white"/>
                </a:solidFill>
                <a:effectLst/>
                <a:uLnTx/>
                <a:uFillTx/>
                <a:latin typeface="Calibri" panose="020F0502020204030204"/>
                <a:ea typeface="+mn-ea"/>
                <a:cs typeface="+mn-cs"/>
              </a:rPr>
              <a:t>Сведения по назначенным выплатам Фонда социального и пенсионного страхования РФ</a:t>
            </a:r>
          </a:p>
        </p:txBody>
      </p:sp>
      <p:sp>
        <p:nvSpPr>
          <p:cNvPr id="8" name="Скругленный прямоугольник 7"/>
          <p:cNvSpPr/>
          <p:nvPr/>
        </p:nvSpPr>
        <p:spPr>
          <a:xfrm>
            <a:off x="3711844" y="4812224"/>
            <a:ext cx="2727702" cy="120111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личном кабинете  на сайте </a:t>
            </a:r>
            <a:r>
              <a:rPr kumimoji="0" lang="en-US"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hlinkClick r:id="rId2"/>
              </a:rPr>
              <a:t>www.gosuslugi.ru</a:t>
            </a: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во вкладке «Справки-Выписки»- «Выписка о назначенных мерах социальной поддержки»</a:t>
            </a:r>
            <a:endParaRPr kumimoji="0" lang="ru-RU" sz="1100" b="0" i="0" u="none" strike="noStrike" kern="0" cap="none" spc="0" normalizeH="0" baseline="0" noProof="0" dirty="0" smtClean="0">
              <a:ln>
                <a:noFill/>
              </a:ln>
              <a:solidFill>
                <a:prstClr val="white"/>
              </a:solidFill>
              <a:effectLst/>
              <a:uLnTx/>
              <a:uFillTx/>
              <a:latin typeface="Calibri" panose="020F0502020204030204"/>
              <a:ea typeface="+mn-ea"/>
              <a:cs typeface="+mn-cs"/>
            </a:endParaRPr>
          </a:p>
        </p:txBody>
      </p:sp>
      <p:sp>
        <p:nvSpPr>
          <p:cNvPr id="9" name="Скругленный прямоугольник 8"/>
          <p:cNvSpPr/>
          <p:nvPr/>
        </p:nvSpPr>
        <p:spPr>
          <a:xfrm>
            <a:off x="6827002" y="3053167"/>
            <a:ext cx="2262753" cy="1361266"/>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Справка о выплатах по больничным листам  по форме 2-НДФЛ</a:t>
            </a:r>
          </a:p>
        </p:txBody>
      </p:sp>
      <p:sp>
        <p:nvSpPr>
          <p:cNvPr id="10" name="Скругленный прямоугольник 9"/>
          <p:cNvSpPr/>
          <p:nvPr/>
        </p:nvSpPr>
        <p:spPr>
          <a:xfrm>
            <a:off x="6656524" y="4840931"/>
            <a:ext cx="2853235" cy="1172410"/>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личном кабинете  на  сайте </a:t>
            </a:r>
            <a:r>
              <a:rPr kumimoji="0" lang="en-US"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hlinkClick r:id="rId3"/>
              </a:rPr>
              <a:t>www.sfr.gov.ru</a:t>
            </a:r>
            <a:r>
              <a:rPr kumimoji="0" lang="en-US"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во вкладке «Социальное страхование»- «Кабинет получателя услуг»-через сервис» - «Заказ электронных  справок»-вид справки «Справка о доходах и суммах налога (2-НДФЛ)</a:t>
            </a:r>
          </a:p>
        </p:txBody>
      </p:sp>
      <p:sp>
        <p:nvSpPr>
          <p:cNvPr id="11" name="Скругленный прямоугольник 10"/>
          <p:cNvSpPr/>
          <p:nvPr/>
        </p:nvSpPr>
        <p:spPr>
          <a:xfrm>
            <a:off x="822961" y="3060914"/>
            <a:ext cx="2444598" cy="1353520"/>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Справка о размере пенсии и иных выплат  (ежемесячная денежная выплата инвалидам, ветеранам боевых действий и др., единовременная выплата средств пенсионных накоплений)</a:t>
            </a:r>
          </a:p>
        </p:txBody>
      </p:sp>
      <p:sp>
        <p:nvSpPr>
          <p:cNvPr id="12" name="Скругленный прямоугольник 11"/>
          <p:cNvSpPr/>
          <p:nvPr/>
        </p:nvSpPr>
        <p:spPr>
          <a:xfrm>
            <a:off x="3683429" y="3067788"/>
            <a:ext cx="2727702" cy="134664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Справка о получении пособия  по временной нетрудоспособности, мер  социальной поддержки (выплаты беременным женщинам, семьям с детьми, страховые выплаты  по профзаболеваниям и несчастным случаям на производстве и др. меры</a:t>
            </a:r>
          </a:p>
        </p:txBody>
      </p:sp>
      <p:sp>
        <p:nvSpPr>
          <p:cNvPr id="13" name="Скругленный прямоугольник 12"/>
          <p:cNvSpPr/>
          <p:nvPr/>
        </p:nvSpPr>
        <p:spPr>
          <a:xfrm>
            <a:off x="641787" y="4840931"/>
            <a:ext cx="2853078" cy="1201119"/>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личном кабинете  на сайте </a:t>
            </a:r>
            <a:r>
              <a:rPr kumimoji="0" lang="en-US" sz="105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hlinkClick r:id="rId2"/>
              </a:rPr>
              <a:t>www.gosuslugi.ru</a:t>
            </a:r>
            <a:r>
              <a:rPr kumimoji="0" lang="ru-RU" sz="105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во вкладке «Справки-Выписки»- «Справка о размере пенсий и выплатах СФР за определенный период»</a:t>
            </a:r>
            <a:r>
              <a:rPr kumimoji="0" lang="en-US" sz="105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ru-RU" sz="105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15" name="Прямая со стрелкой 14"/>
          <p:cNvCxnSpPr/>
          <p:nvPr/>
        </p:nvCxnSpPr>
        <p:spPr>
          <a:xfrm flipH="1">
            <a:off x="1687485" y="2523007"/>
            <a:ext cx="590202" cy="5301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5002322" y="2495768"/>
            <a:ext cx="1" cy="5573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899564" y="2499641"/>
            <a:ext cx="686856" cy="5463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Стрелка вниз 20"/>
          <p:cNvSpPr/>
          <p:nvPr/>
        </p:nvSpPr>
        <p:spPr>
          <a:xfrm>
            <a:off x="1762299" y="4414434"/>
            <a:ext cx="310492" cy="3977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низ 21"/>
          <p:cNvSpPr/>
          <p:nvPr/>
        </p:nvSpPr>
        <p:spPr>
          <a:xfrm>
            <a:off x="4804756" y="4451418"/>
            <a:ext cx="309623" cy="323821"/>
          </a:xfrm>
          <a:prstGeom prst="downArrow">
            <a:avLst>
              <a:gd name="adj1" fmla="val 50000"/>
              <a:gd name="adj2" fmla="val 410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низ 22"/>
          <p:cNvSpPr/>
          <p:nvPr/>
        </p:nvSpPr>
        <p:spPr>
          <a:xfrm>
            <a:off x="7846345" y="4444313"/>
            <a:ext cx="399011" cy="3679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2341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3084" y="141316"/>
            <a:ext cx="8500918" cy="594714"/>
          </a:xfrm>
        </p:spPr>
        <p:txBody>
          <a:bodyPr>
            <a:normAutofit fontScale="90000"/>
          </a:bodyPr>
          <a:lstStyle/>
          <a:p>
            <a:pPr algn="ctr"/>
            <a:r>
              <a:rPr lang="ru-RU" sz="3482" dirty="0">
                <a:solidFill>
                  <a:srgbClr val="FF0000"/>
                </a:solidFill>
                <a:latin typeface="Times New Roman" panose="02020603050405020304" pitchFamily="18" charset="0"/>
                <a:cs typeface="Times New Roman" panose="02020603050405020304" pitchFamily="18" charset="0"/>
              </a:rPr>
              <a:t>Заполнение Титульного листа</a:t>
            </a:r>
            <a:endParaRPr lang="ru-RU" dirty="0"/>
          </a:p>
        </p:txBody>
      </p:sp>
      <p:sp>
        <p:nvSpPr>
          <p:cNvPr id="3" name="Объект 2"/>
          <p:cNvSpPr>
            <a:spLocks noGrp="1"/>
          </p:cNvSpPr>
          <p:nvPr>
            <p:ph idx="1"/>
          </p:nvPr>
        </p:nvSpPr>
        <p:spPr>
          <a:xfrm>
            <a:off x="773085" y="5976851"/>
            <a:ext cx="4172988" cy="714894"/>
          </a:xfrm>
        </p:spPr>
        <p:txBody>
          <a:bodyPr>
            <a:normAutofit/>
          </a:bodyPr>
          <a:lstStyle/>
          <a:p>
            <a:pPr marL="0" lvl="0" indent="0" defTabSz="1112883">
              <a:spcBef>
                <a:spcPts val="0"/>
              </a:spcBef>
              <a:buClrTx/>
              <a:buSzTx/>
              <a:buNone/>
            </a:pPr>
            <a:r>
              <a:rPr lang="ru-RU" dirty="0">
                <a:solidFill>
                  <a:srgbClr val="FF0000"/>
                </a:solidFill>
                <a:latin typeface="Times New Roman" panose="02020603050405020304" pitchFamily="18" charset="0"/>
                <a:ea typeface="Times New Roman" panose="02020603050405020304" pitchFamily="18" charset="0"/>
              </a:rPr>
              <a:t>Обратить внимание на отчетный период: с 01.01.2023 по 31.12.2023</a:t>
            </a:r>
            <a:endParaRPr lang="ru-RU" dirty="0">
              <a:solidFill>
                <a:prstClr val="black"/>
              </a:solidFill>
              <a:latin typeface="Calibri" panose="020F0502020204030204"/>
            </a:endParaRP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567" y="736031"/>
            <a:ext cx="8154786" cy="4908312"/>
          </a:xfrm>
          <a:prstGeom prst="rect">
            <a:avLst/>
          </a:prstGeom>
        </p:spPr>
      </p:pic>
      <p:sp>
        <p:nvSpPr>
          <p:cNvPr id="6" name="Скругленный прямоугольник 5"/>
          <p:cNvSpPr/>
          <p:nvPr/>
        </p:nvSpPr>
        <p:spPr>
          <a:xfrm>
            <a:off x="6949440" y="1138844"/>
            <a:ext cx="3516284" cy="3682538"/>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3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Адрес места регистрации указывается по состоянию на дату представления справки на основании записи в паспорте или ином документе, подтверждающим регистрацию по месту жительства. При наличии временной регистрации ее адрес указывается в скобках</a:t>
            </a:r>
            <a:r>
              <a:rPr kumimoji="0" lang="ru-RU" sz="13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ru-RU" sz="1300" b="0" i="0" u="none" strike="noStrike" kern="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В случае если, гражданин, член его семьи не проживает по адресу места регистрации, в скобках указывается адрес фактического проживания </a:t>
            </a:r>
            <a:r>
              <a:rPr kumimoji="0" lang="ru-RU" sz="13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(ДАННЫЕ АДРЕСА ОТРАЖАЮТСЯ В РАЗДЕЛЕ 3 «Сведения об имуществе» (в случае нахождения в собственности) и в РАЗДЕЛЕ 6.1 Объекты недвижимого имущества, находящиеся в пользовании) </a:t>
            </a:r>
          </a:p>
        </p:txBody>
      </p:sp>
      <p:cxnSp>
        <p:nvCxnSpPr>
          <p:cNvPr id="8" name="Прямая со стрелкой 7"/>
          <p:cNvCxnSpPr/>
          <p:nvPr/>
        </p:nvCxnSpPr>
        <p:spPr>
          <a:xfrm flipV="1">
            <a:off x="1537855" y="5619404"/>
            <a:ext cx="382385" cy="465512"/>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339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8601" y="290946"/>
            <a:ext cx="4224029" cy="5810596"/>
          </a:xfrm>
          <a:prstGeom prst="rect">
            <a:avLst/>
          </a:prstGeom>
        </p:spPr>
      </p:pic>
      <p:sp>
        <p:nvSpPr>
          <p:cNvPr id="5" name="Скругленный прямоугольник 4"/>
          <p:cNvSpPr/>
          <p:nvPr/>
        </p:nvSpPr>
        <p:spPr>
          <a:xfrm>
            <a:off x="4247804" y="290947"/>
            <a:ext cx="1180407" cy="537754"/>
          </a:xfrm>
          <a:prstGeom prst="roundRect">
            <a:avLst>
              <a:gd name="adj" fmla="val 6393"/>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9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п. 1 указывается из справки 2НДФЛ </a:t>
            </a:r>
          </a:p>
        </p:txBody>
      </p:sp>
      <p:sp>
        <p:nvSpPr>
          <p:cNvPr id="6" name="Скругленный прямоугольник 5"/>
          <p:cNvSpPr/>
          <p:nvPr/>
        </p:nvSpPr>
        <p:spPr>
          <a:xfrm>
            <a:off x="5428212" y="731520"/>
            <a:ext cx="4015046" cy="831271"/>
          </a:xfrm>
          <a:prstGeom prst="roundRect">
            <a:avLst/>
          </a:prstGeom>
          <a:solidFill>
            <a:srgbClr val="ED7D31">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п. 2 доход, полученный при осуществлении в отчетном периоде научной деятельности или преподавания (также берется справка 2НДФЛ по месту преподавания или доход по результатам заключенных договоров на выполнение НИОКР)</a:t>
            </a:r>
          </a:p>
        </p:txBody>
      </p:sp>
      <p:sp>
        <p:nvSpPr>
          <p:cNvPr id="7" name="Скругленный прямоугольник 6"/>
          <p:cNvSpPr/>
          <p:nvPr/>
        </p:nvSpPr>
        <p:spPr>
          <a:xfrm>
            <a:off x="4684755" y="1569806"/>
            <a:ext cx="1879189" cy="974197"/>
          </a:xfrm>
          <a:prstGeom prst="roundRect">
            <a:avLst/>
          </a:prstGeom>
          <a:solidFill>
            <a:srgbClr val="A5A5A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 4 доход от депозитных вкладов, при наличии депозитных счетов в разделе 4 (сумма отражается в справке из банка)</a:t>
            </a:r>
          </a:p>
        </p:txBody>
      </p:sp>
      <p:sp>
        <p:nvSpPr>
          <p:cNvPr id="8" name="Скругленный прямоугольник 7"/>
          <p:cNvSpPr/>
          <p:nvPr/>
        </p:nvSpPr>
        <p:spPr>
          <a:xfrm>
            <a:off x="6571924" y="1562790"/>
            <a:ext cx="1879189" cy="974197"/>
          </a:xfrm>
          <a:prstGeom prst="roundRect">
            <a:avLst/>
          </a:prstGeom>
          <a:solidFill>
            <a:srgbClr val="A5A5A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 5 </a:t>
            </a:r>
            <a:r>
              <a:rPr kumimoji="0" lang="ru-RU" sz="1100" b="0"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Не забываем указывать</a:t>
            </a:r>
            <a:r>
              <a:rPr kumimoji="0" lang="ru-RU" sz="11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доход акций, при наличии ценных бумаг в разделе 5.1. и 5.2.</a:t>
            </a:r>
          </a:p>
        </p:txBody>
      </p:sp>
      <p:sp>
        <p:nvSpPr>
          <p:cNvPr id="9" name="Овал 8"/>
          <p:cNvSpPr/>
          <p:nvPr/>
        </p:nvSpPr>
        <p:spPr>
          <a:xfrm>
            <a:off x="5548393" y="2800560"/>
            <a:ext cx="3258954" cy="3068075"/>
          </a:xfrm>
          <a:prstGeom prst="ellipse">
            <a:avLst/>
          </a:prstGeom>
          <a:solidFill>
            <a:srgbClr val="FFC000">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8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Примеры правильного указания иного вида дохода</a:t>
            </a:r>
            <a:endParaRPr kumimoji="0" lang="ru-RU" sz="28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cxnSp>
        <p:nvCxnSpPr>
          <p:cNvPr id="11" name="Прямая со стрелкой 10"/>
          <p:cNvCxnSpPr>
            <a:stCxn id="5" idx="1"/>
          </p:cNvCxnSpPr>
          <p:nvPr/>
        </p:nvCxnSpPr>
        <p:spPr>
          <a:xfrm flipH="1">
            <a:off x="3931920" y="559824"/>
            <a:ext cx="315884" cy="171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6" idx="1"/>
          </p:cNvCxnSpPr>
          <p:nvPr/>
        </p:nvCxnSpPr>
        <p:spPr>
          <a:xfrm flipH="1" flipV="1">
            <a:off x="4039985" y="922713"/>
            <a:ext cx="1388227" cy="224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flipV="1">
            <a:off x="4123113" y="1147157"/>
            <a:ext cx="561642" cy="482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Правая фигурная скобка 18"/>
          <p:cNvSpPr/>
          <p:nvPr/>
        </p:nvSpPr>
        <p:spPr>
          <a:xfrm>
            <a:off x="4247804" y="1562790"/>
            <a:ext cx="515389" cy="4380810"/>
          </a:xfrm>
          <a:prstGeom prst="rightBrace">
            <a:avLst/>
          </a:prstGeom>
          <a:ln>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22" name="Прямая со стрелкой 21"/>
          <p:cNvCxnSpPr/>
          <p:nvPr/>
        </p:nvCxnSpPr>
        <p:spPr>
          <a:xfrm flipH="1" flipV="1">
            <a:off x="4763193" y="3769821"/>
            <a:ext cx="785200" cy="295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824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0" y="759417"/>
            <a:ext cx="2931494" cy="1170122"/>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 </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НЕ УКАЗЫВАЮТСЯ СВЕДЕНИЯ О ДЕНЕЖНЫХ СРЕДСТВАХ</a:t>
            </a:r>
          </a:p>
        </p:txBody>
      </p:sp>
      <p:sp>
        <p:nvSpPr>
          <p:cNvPr id="5" name="Скругленный прямоугольник 4"/>
          <p:cNvSpPr/>
          <p:nvPr/>
        </p:nvSpPr>
        <p:spPr>
          <a:xfrm>
            <a:off x="-1" y="2495227"/>
            <a:ext cx="2820693" cy="272582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Социальная поддержка молодежи в возрасте от 14 до 22 лет для повышения доступности организаций культуры (т.н. "Пушкинская карта") не подлежит отражению в разделе 1 справки. </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Аналогичные меры поддержки, предусмотренные нормативными правовыми актами субъектов Российской Федерации или муниципальными правовыми актами, также не подлежат отражению в разделе 1 справки.</a:t>
            </a:r>
          </a:p>
        </p:txBody>
      </p:sp>
      <p:sp>
        <p:nvSpPr>
          <p:cNvPr id="6" name="Скругленный прямоугольник 5"/>
          <p:cNvSpPr/>
          <p:nvPr/>
        </p:nvSpPr>
        <p:spPr>
          <a:xfrm>
            <a:off x="2931494" y="759417"/>
            <a:ext cx="7101968" cy="570788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Не указываются денежные средства, полученные в качестве компенсации, возмещения расходов или в иных аналогичных случаях, при условии, если нормативным правовым актом Российской Федерации предусмотрена отчетность, подтверждающая целевое расходование данных денежных средств (например, при предоставлении служащим (работником) документа, подтверждающего фактические расходы, и сумма полагающихся ему денежных средств основана на данных документах и равна данным расходам (или не превышает их); или при наличии после получения денежных средств обязанности в разумные сроки отчитаться об их целевом использовании и при необходимости в случае экономии – вернуть неизрасходованные денежные средства). Так, например, не требуется указывать субсидию на приобретение сельскохозяйственной техники в случае, если правилами предоставления данной субсидии предусмотрено последующее предоставление получателем отчетных документов о приобретении такой техники и о подтверждении понесенных расходов.</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Также не указываются сведения о денежных средствах, полученных:</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в виде социального, имущественного, инвестиционного налогового вычета;</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2) от продажи различного вида подарочных сертификатов (карт), выпущенных предприятиями торговли, салонами красоты и пр.;</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3) в качестве бонусных баллов, бонусов на накопительных дисконтных картах, начисленных банками и иными организациями за пользование их услугами, в том числе в виде денежных средств ("</a:t>
            </a:r>
            <a:r>
              <a:rPr kumimoji="0" lang="ru-RU" sz="1050" b="0" i="0" u="none" strike="noStrike" kern="0" cap="none" spc="0" normalizeH="0" baseline="0" noProof="0" dirty="0" err="1"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кешбэк</a:t>
            </a: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сервис"), включая т.н. "туристический </a:t>
            </a:r>
            <a:r>
              <a:rPr kumimoji="0" lang="ru-RU" sz="1050" b="0" i="0" u="none" strike="noStrike" kern="0" cap="none" spc="0" normalizeH="0" baseline="0" noProof="0" dirty="0" err="1"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кешбэк</a:t>
            </a: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"детский </a:t>
            </a:r>
            <a:r>
              <a:rPr kumimoji="0" lang="ru-RU" sz="1050" b="0" i="0" u="none" strike="noStrike" kern="0" cap="none" spc="0" normalizeH="0" baseline="0" noProof="0" dirty="0" err="1"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кешбэк</a:t>
            </a: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и др.; </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4) в качестве вознаграждения донорам за сданную кровь, ее компонентов (и иную помощь);</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5) в виде кредитов, займов. В случае если сумма кредита, займа равна или превышает 500 000 рублей, то данное срочное обязательство финансового характера подлежит указанию в подразделе 6.2 раздела 6 справки;</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6) в качестве возмещения расходов на повышение профессионального уровня за счет средств представителя нанимателя (работодателя);</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7) в связи с переводом денежных средств между своими банковскими счетами, а также с зачислением на   свой банковский счет средств, ранее снятых с другого счета ;</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8) С оплатой проезда и провоза багажа к месту  использования отпуска и обратно, в </a:t>
            </a:r>
            <a:r>
              <a:rPr kumimoji="0" lang="ru-RU" sz="1050" b="0" i="0" u="none" strike="noStrike" kern="0" cap="none" spc="0" normalizeH="0" baseline="0" noProof="0" dirty="0" err="1"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т.ч</a:t>
            </a: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предоставляемой лицам, работающими и проживающим в районах Крайнего Севера и приравненных к ним местностям;</a:t>
            </a:r>
          </a:p>
          <a:p>
            <a:pPr marL="0" marR="0" lvl="0" indent="0" algn="just" defTabSz="1112883" eaLnBrk="1" fontAlgn="auto" latinLnBrk="0" hangingPunct="1">
              <a:lnSpc>
                <a:spcPct val="100000"/>
              </a:lnSpc>
              <a:spcBef>
                <a:spcPts val="0"/>
              </a:spcBef>
              <a:spcAft>
                <a:spcPts val="0"/>
              </a:spcAft>
              <a:buClrTx/>
              <a:buSzTx/>
              <a:buFontTx/>
              <a:buNone/>
              <a:tabLst/>
              <a:defRPr/>
            </a:pPr>
            <a:r>
              <a:rPr kumimoji="0" lang="ru-RU" sz="105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9) со служебными командировками за счет средств работодателя.</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05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 ПП. 81-83 </a:t>
            </a:r>
            <a:r>
              <a:rPr kumimoji="0" lang="ru-RU" sz="105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Методических рекомендаций по вопросам представления сведений о доходах, расходах, об имуществе и обязательствах имущественного характера и заполнения соответствующей формы справки в 2024 г.</a:t>
            </a:r>
            <a:endParaRPr kumimoji="0" lang="ru-RU" sz="1050" b="0"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cxnSp>
        <p:nvCxnSpPr>
          <p:cNvPr id="8" name="Прямая со стрелкой 7"/>
          <p:cNvCxnSpPr/>
          <p:nvPr/>
        </p:nvCxnSpPr>
        <p:spPr>
          <a:xfrm>
            <a:off x="1393639" y="1963494"/>
            <a:ext cx="1537855" cy="364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endCxn id="5" idx="0"/>
          </p:cNvCxnSpPr>
          <p:nvPr/>
        </p:nvCxnSpPr>
        <p:spPr>
          <a:xfrm>
            <a:off x="1410345" y="2030348"/>
            <a:ext cx="1" cy="464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1390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04305"/>
          </a:xfrm>
        </p:spPr>
        <p:txBody>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2 «Сведения о расходах»</a:t>
            </a:r>
            <a:endParaRPr lang="ru-RU" dirty="0"/>
          </a:p>
        </p:txBody>
      </p:sp>
      <p:sp>
        <p:nvSpPr>
          <p:cNvPr id="4" name="Скругленный прямоугольник 3"/>
          <p:cNvSpPr/>
          <p:nvPr/>
        </p:nvSpPr>
        <p:spPr>
          <a:xfrm>
            <a:off x="294468" y="1518834"/>
            <a:ext cx="4240347" cy="1175878"/>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Если данных сделок не совершалось в отчетном периоде, то ставиться галочка «Правовые основания для предоставления сведений о расходах отсутствуют»  </a:t>
            </a:r>
          </a:p>
        </p:txBody>
      </p:sp>
      <p:pic>
        <p:nvPicPr>
          <p:cNvPr id="5"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58" y="3705277"/>
            <a:ext cx="4319095" cy="2454453"/>
          </a:xfrm>
          <a:prstGeom prst="rect">
            <a:avLst/>
          </a:prstGeom>
        </p:spPr>
      </p:pic>
      <p:sp>
        <p:nvSpPr>
          <p:cNvPr id="6" name="Скругленный прямоугольник 5"/>
          <p:cNvSpPr/>
          <p:nvPr/>
        </p:nvSpPr>
        <p:spPr>
          <a:xfrm>
            <a:off x="4866440" y="1458023"/>
            <a:ext cx="4215568" cy="3710662"/>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800" b="0" i="0" u="sng"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Заполняется в случае.</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если в отчетном периоде служащим, его супругой (супругом) и несовершеннолетними детьми совершены сделки:</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по приобретению объекта недвижимости (земельного участка, жилого здания, нежилого помещения, квартиры  и т.д.);</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транспортного средства;</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ценных бумаг (долей участия, паев в уставных (складочных) капиталах);</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цифровых финансовых активах, цифровой валюты</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sng" strike="noStrike" kern="0" cap="none" spc="0" normalizeH="0" baseline="0" noProof="0" dirty="0" smtClean="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И СУММА  СОВЕРШЕННЫХ СДЕЛОК ПРЕВЫШАЕТ ОБЩИЙ ДОХОД ДАННОГО ЛИЦА, ЕГО СУПРУГИ (А) ЗА ТРИ ПОСЛЕДНИХ ГОДА (ОТЧЕТНЫЙ ПЕРИОД И 2 ПРЕДШЕСТВУЮЩИХ ГОДА)</a:t>
            </a:r>
          </a:p>
        </p:txBody>
      </p:sp>
      <p:sp>
        <p:nvSpPr>
          <p:cNvPr id="7" name="Скругленный прямоугольник 6"/>
          <p:cNvSpPr/>
          <p:nvPr/>
        </p:nvSpPr>
        <p:spPr>
          <a:xfrm>
            <a:off x="4729942" y="5374472"/>
            <a:ext cx="4576790" cy="102632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В случае, если расходы по сделке выражены в иностранной валюте, то осуществляется перевод в рубли по курсу, установленному Банком России, на дату совершения сделки  </a:t>
            </a:r>
          </a:p>
        </p:txBody>
      </p:sp>
      <p:cxnSp>
        <p:nvCxnSpPr>
          <p:cNvPr id="9" name="Прямая со стрелкой 8"/>
          <p:cNvCxnSpPr>
            <a:stCxn id="4" idx="2"/>
          </p:cNvCxnSpPr>
          <p:nvPr/>
        </p:nvCxnSpPr>
        <p:spPr>
          <a:xfrm flipH="1">
            <a:off x="473825" y="2694712"/>
            <a:ext cx="1940817" cy="133696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6" idx="1"/>
          </p:cNvCxnSpPr>
          <p:nvPr/>
        </p:nvCxnSpPr>
        <p:spPr>
          <a:xfrm flipH="1">
            <a:off x="4414058" y="3313354"/>
            <a:ext cx="452382" cy="1258646"/>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576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91193"/>
            <a:ext cx="8596668" cy="673331"/>
          </a:xfrm>
        </p:spPr>
        <p:txBody>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Подраздела 3.1. «Недвижимое имущество»</a:t>
            </a:r>
            <a:endParaRPr lang="ru-RU" dirty="0"/>
          </a:p>
        </p:txBody>
      </p:sp>
      <p:pic>
        <p:nvPicPr>
          <p:cNvPr id="4" name="Объект 5"/>
          <p:cNvPicPr>
            <a:picLocks noChangeAspect="1"/>
          </p:cNvPicPr>
          <p:nvPr/>
        </p:nvPicPr>
        <p:blipFill rotWithShape="1">
          <a:blip r:embed="rId2"/>
          <a:srcRect l="9643" t="10258" r="14572" b="49460"/>
          <a:stretch/>
        </p:blipFill>
        <p:spPr>
          <a:xfrm>
            <a:off x="66563" y="1014153"/>
            <a:ext cx="8794803" cy="3474719"/>
          </a:xfrm>
          <a:prstGeom prst="rect">
            <a:avLst/>
          </a:prstGeom>
        </p:spPr>
      </p:pic>
      <p:sp>
        <p:nvSpPr>
          <p:cNvPr id="5" name="Скругленный прямоугольник 4"/>
          <p:cNvSpPr/>
          <p:nvPr/>
        </p:nvSpPr>
        <p:spPr>
          <a:xfrm>
            <a:off x="423949" y="4547062"/>
            <a:ext cx="8769927" cy="218624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ПРАВИЛЬНО! </a:t>
            </a: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Для каждого объекта недвижимого имущества </a:t>
            </a:r>
            <a:r>
              <a:rPr kumimoji="0" lang="ru-RU" sz="14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указываются 2 документа:</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наименование и реквизиты документа, являющегося основанием для приобретения права собственности  на недвижимое имущество (договор купли-продажи, договор мены, договор дарения, свидетельство о праве на наследство, решение суда и т.д.);</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 реквизиты (серия, номер и дата выдачи) свидетельства о государственной регистрации права на недвижимое имущество или номер и дата государственной регистрации права из выписки Единого государственного реестра недвижимости (ЕГРН). Указанные сведения по объекту недвижимости могут быть получены через интернет-сайт </a:t>
            </a:r>
            <a:r>
              <a:rPr kumimoji="0" lang="ru-RU" sz="1400" b="0" i="0" u="none" strike="noStrike" kern="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Росреестра</a:t>
            </a: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1400" b="0" i="0" u="sng"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https://rosreestr.gov.ru/eservices/request_info_from_egrn/</a:t>
            </a: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a:t>
            </a:r>
          </a:p>
          <a:p>
            <a:pPr marL="285750" marR="0" lvl="0" indent="-285750" algn="ctr" defTabSz="1112883" eaLnBrk="1" fontAlgn="auto" latinLnBrk="0" hangingPunct="1">
              <a:lnSpc>
                <a:spcPct val="100000"/>
              </a:lnSpc>
              <a:spcBef>
                <a:spcPts val="0"/>
              </a:spcBef>
              <a:spcAft>
                <a:spcPts val="0"/>
              </a:spcAft>
              <a:buClrTx/>
              <a:buSzTx/>
              <a:buFontTx/>
              <a:buChar char="-"/>
              <a:tabLst/>
              <a:defRPr/>
            </a:pPr>
            <a:endPar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Скругленный прямоугольник 5"/>
          <p:cNvSpPr/>
          <p:nvPr/>
        </p:nvSpPr>
        <p:spPr>
          <a:xfrm>
            <a:off x="8711737" y="1229361"/>
            <a:ext cx="2103121" cy="1491822"/>
          </a:xfrm>
          <a:prstGeom prst="round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solidFill>
                    <a:srgbClr val="C00000"/>
                  </a:solidFill>
                </a:ln>
                <a:solidFill>
                  <a:srgbClr val="C00000"/>
                </a:solidFill>
                <a:effectLst/>
                <a:uLnTx/>
                <a:uFillTx/>
                <a:latin typeface="Times New Roman" panose="02020603050405020304" pitchFamily="18" charset="0"/>
                <a:ea typeface="+mn-ea"/>
                <a:cs typeface="Times New Roman" panose="02020603050405020304" pitchFamily="18" charset="0"/>
              </a:rPr>
              <a:t>НЕПРАВИЛЬНО!</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solidFill>
                    <a:srgbClr val="C00000"/>
                  </a:solidFill>
                </a:ln>
                <a:solidFill>
                  <a:srgbClr val="C00000"/>
                </a:solidFill>
                <a:effectLst/>
                <a:uLnTx/>
                <a:uFillTx/>
                <a:latin typeface="Times New Roman" panose="02020603050405020304" pitchFamily="18" charset="0"/>
                <a:ea typeface="+mn-ea"/>
                <a:cs typeface="Times New Roman" panose="02020603050405020304" pitchFamily="18" charset="0"/>
              </a:rPr>
              <a:t>Если указан один документ!!! </a:t>
            </a:r>
          </a:p>
        </p:txBody>
      </p:sp>
      <p:cxnSp>
        <p:nvCxnSpPr>
          <p:cNvPr id="8" name="Прямая со стрелкой 7"/>
          <p:cNvCxnSpPr/>
          <p:nvPr/>
        </p:nvCxnSpPr>
        <p:spPr>
          <a:xfrm flipV="1">
            <a:off x="3931920" y="3167149"/>
            <a:ext cx="3142211" cy="137991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stCxn id="6" idx="2"/>
          </p:cNvCxnSpPr>
          <p:nvPr/>
        </p:nvCxnSpPr>
        <p:spPr>
          <a:xfrm flipH="1">
            <a:off x="8886305" y="2721183"/>
            <a:ext cx="876993" cy="182587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3880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4445"/>
            <a:ext cx="8596668" cy="648392"/>
          </a:xfrm>
        </p:spPr>
        <p:txBody>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Подраздела 3.2. «Транспортные средства»</a:t>
            </a:r>
            <a:endParaRPr lang="ru-RU" dirty="0"/>
          </a:p>
        </p:txBody>
      </p:sp>
      <p:pic>
        <p:nvPicPr>
          <p:cNvPr id="4" name="Объект 5"/>
          <p:cNvPicPr>
            <a:picLocks noChangeAspect="1"/>
          </p:cNvPicPr>
          <p:nvPr/>
        </p:nvPicPr>
        <p:blipFill rotWithShape="1">
          <a:blip r:embed="rId2"/>
          <a:srcRect l="9928" t="9778" r="34429" b="46920"/>
          <a:stretch/>
        </p:blipFill>
        <p:spPr>
          <a:xfrm>
            <a:off x="725568" y="1057051"/>
            <a:ext cx="8320088" cy="3642066"/>
          </a:xfrm>
          <a:prstGeom prst="rect">
            <a:avLst/>
          </a:prstGeom>
        </p:spPr>
      </p:pic>
      <p:sp>
        <p:nvSpPr>
          <p:cNvPr id="5" name="Скругленный прямоугольник 4"/>
          <p:cNvSpPr/>
          <p:nvPr/>
        </p:nvSpPr>
        <p:spPr>
          <a:xfrm>
            <a:off x="2247254" y="2394488"/>
            <a:ext cx="1828800" cy="674176"/>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Наименование ТС указывается в соответствии с ПТС</a:t>
            </a:r>
          </a:p>
        </p:txBody>
      </p:sp>
      <p:sp>
        <p:nvSpPr>
          <p:cNvPr id="6" name="Скругленный прямоугольник 5"/>
          <p:cNvSpPr/>
          <p:nvPr/>
        </p:nvSpPr>
        <p:spPr>
          <a:xfrm>
            <a:off x="1511084" y="4763192"/>
            <a:ext cx="7268705" cy="1295359"/>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 транспортные средства, переданные по договору аренды, в безвозмездное пользование, находящиеся в угоне, непригодные и неснятые с регистрационного учета в ГИБДД – указываются в справке</a:t>
            </a:r>
          </a:p>
        </p:txBody>
      </p:sp>
      <p:sp>
        <p:nvSpPr>
          <p:cNvPr id="7" name="Скругленный прямоугольник 6"/>
          <p:cNvSpPr/>
          <p:nvPr/>
        </p:nvSpPr>
        <p:spPr>
          <a:xfrm>
            <a:off x="6253566" y="2518756"/>
            <a:ext cx="2526224" cy="157279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Место регистрации указывается </a:t>
            </a:r>
            <a:r>
              <a:rPr kumimoji="0" lang="ru-RU" sz="1600" b="0" i="0" u="sng"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полностью в соответствии со Свидетельством о регистрации ТС</a:t>
            </a:r>
          </a:p>
        </p:txBody>
      </p:sp>
      <p:cxnSp>
        <p:nvCxnSpPr>
          <p:cNvPr id="9" name="Прямая со стрелкой 8"/>
          <p:cNvCxnSpPr>
            <a:stCxn id="5" idx="0"/>
          </p:cNvCxnSpPr>
          <p:nvPr/>
        </p:nvCxnSpPr>
        <p:spPr>
          <a:xfrm flipV="1">
            <a:off x="3161654" y="2111433"/>
            <a:ext cx="695451" cy="28305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7" idx="0"/>
          </p:cNvCxnSpPr>
          <p:nvPr/>
        </p:nvCxnSpPr>
        <p:spPr>
          <a:xfrm flipV="1">
            <a:off x="7516678" y="2186247"/>
            <a:ext cx="272347" cy="33250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172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99505"/>
            <a:ext cx="8596668" cy="922713"/>
          </a:xfrm>
        </p:spPr>
        <p:txBody>
          <a:bodyPr/>
          <a:lstStyle/>
          <a:p>
            <a:pPr algn="ctr"/>
            <a:r>
              <a:rPr lang="ru-RU" sz="2200" b="1" dirty="0">
                <a:solidFill>
                  <a:prstClr val="black"/>
                </a:solidFill>
                <a:latin typeface="Times New Roman" panose="02020603050405020304" pitchFamily="18" charset="0"/>
                <a:cs typeface="Times New Roman" panose="02020603050405020304" pitchFamily="18" charset="0"/>
              </a:rPr>
              <a:t>Заполнение Раздела 4. «Сведения о счетах в банках и иных кредитных организациях»</a:t>
            </a:r>
            <a:endParaRPr lang="ru-RU" dirty="0"/>
          </a:p>
        </p:txBody>
      </p:sp>
      <p:pic>
        <p:nvPicPr>
          <p:cNvPr id="4" name="Объект 5"/>
          <p:cNvPicPr>
            <a:picLocks noChangeAspect="1"/>
          </p:cNvPicPr>
          <p:nvPr/>
        </p:nvPicPr>
        <p:blipFill>
          <a:blip r:embed="rId2"/>
          <a:stretch>
            <a:fillRect/>
          </a:stretch>
        </p:blipFill>
        <p:spPr>
          <a:xfrm>
            <a:off x="331624" y="1465774"/>
            <a:ext cx="6185554" cy="2782030"/>
          </a:xfrm>
          <a:prstGeom prst="rect">
            <a:avLst/>
          </a:prstGeom>
        </p:spPr>
      </p:pic>
      <p:sp>
        <p:nvSpPr>
          <p:cNvPr id="5" name="Прямоугольник 4"/>
          <p:cNvSpPr/>
          <p:nvPr/>
        </p:nvSpPr>
        <p:spPr>
          <a:xfrm>
            <a:off x="331624" y="3557847"/>
            <a:ext cx="8072543" cy="1015663"/>
          </a:xfrm>
          <a:prstGeom prst="rect">
            <a:avLst/>
          </a:prstGeom>
        </p:spPr>
        <p:txBody>
          <a:bodyPr wrap="square">
            <a:spAutoFit/>
          </a:bodyPr>
          <a:lstStyle/>
          <a:p>
            <a:pPr lvl="0" defTabSz="1112883"/>
            <a:endParaRPr lang="ru-RU" sz="1200" dirty="0" smtClean="0">
              <a:solidFill>
                <a:prstClr val="black"/>
              </a:solidFill>
              <a:latin typeface="Times New Roman" panose="02020603050405020304" pitchFamily="18" charset="0"/>
              <a:cs typeface="Times New Roman" panose="02020603050405020304" pitchFamily="18" charset="0"/>
            </a:endParaRPr>
          </a:p>
          <a:p>
            <a:pPr lvl="0" defTabSz="1112883"/>
            <a:endParaRPr lang="ru-RU" sz="1200" dirty="0">
              <a:solidFill>
                <a:prstClr val="black"/>
              </a:solidFill>
              <a:latin typeface="Times New Roman" panose="02020603050405020304" pitchFamily="18" charset="0"/>
              <a:cs typeface="Times New Roman" panose="02020603050405020304" pitchFamily="18" charset="0"/>
            </a:endParaRPr>
          </a:p>
          <a:p>
            <a:pPr lvl="0" defTabSz="1112883"/>
            <a:endParaRPr lang="ru-RU" sz="1200" dirty="0" smtClean="0">
              <a:solidFill>
                <a:prstClr val="black"/>
              </a:solidFill>
              <a:latin typeface="Times New Roman" panose="02020603050405020304" pitchFamily="18" charset="0"/>
              <a:cs typeface="Times New Roman" panose="02020603050405020304" pitchFamily="18" charset="0"/>
            </a:endParaRPr>
          </a:p>
          <a:p>
            <a:pPr lvl="0" defTabSz="1112883"/>
            <a:endParaRPr lang="ru-RU" sz="1200" dirty="0">
              <a:solidFill>
                <a:prstClr val="black"/>
              </a:solidFill>
              <a:latin typeface="Times New Roman" panose="02020603050405020304" pitchFamily="18" charset="0"/>
              <a:cs typeface="Times New Roman" panose="02020603050405020304" pitchFamily="18" charset="0"/>
            </a:endParaRPr>
          </a:p>
          <a:p>
            <a:pPr lvl="0" defTabSz="1112883"/>
            <a:r>
              <a:rPr lang="ru-RU" sz="1200" dirty="0" smtClean="0">
                <a:solidFill>
                  <a:prstClr val="black"/>
                </a:solidFill>
                <a:latin typeface="Times New Roman" panose="02020603050405020304" pitchFamily="18" charset="0"/>
                <a:cs typeface="Times New Roman" panose="02020603050405020304" pitchFamily="18" charset="0"/>
              </a:rPr>
              <a:t>Данный </a:t>
            </a:r>
            <a:r>
              <a:rPr lang="ru-RU" sz="1200" dirty="0">
                <a:solidFill>
                  <a:prstClr val="black"/>
                </a:solidFill>
                <a:latin typeface="Times New Roman" panose="02020603050405020304" pitchFamily="18" charset="0"/>
                <a:cs typeface="Times New Roman" panose="02020603050405020304" pitchFamily="18" charset="0"/>
              </a:rPr>
              <a:t>раздел заполняется в соответствии со справкой, полученной в банке в рамках Указания Банка России №</a:t>
            </a:r>
            <a:r>
              <a:rPr lang="ru-RU" sz="1200" dirty="0" smtClean="0">
                <a:solidFill>
                  <a:prstClr val="black"/>
                </a:solidFill>
                <a:latin typeface="Times New Roman" panose="02020603050405020304" pitchFamily="18" charset="0"/>
                <a:cs typeface="Times New Roman" panose="02020603050405020304" pitchFamily="18" charset="0"/>
              </a:rPr>
              <a:t>5798-У</a:t>
            </a:r>
          </a:p>
        </p:txBody>
      </p:sp>
      <p:sp>
        <p:nvSpPr>
          <p:cNvPr id="6" name="Скругленный прямоугольник 5"/>
          <p:cNvSpPr/>
          <p:nvPr/>
        </p:nvSpPr>
        <p:spPr>
          <a:xfrm>
            <a:off x="331623" y="4591359"/>
            <a:ext cx="8965245" cy="2074224"/>
          </a:xfrm>
          <a:prstGeom prst="roundRect">
            <a:avLst/>
          </a:prstGeom>
          <a:solidFill>
            <a:srgbClr val="5B9BD5">
              <a:lumMod val="40000"/>
              <a:lumOff val="60000"/>
            </a:srgbClr>
          </a:solidFill>
          <a:ln w="12700" cap="flat" cmpd="sng" algn="ctr">
            <a:solidFill>
              <a:sysClr val="window" lastClr="FFFFFF"/>
            </a:solidFill>
            <a:prstDash val="solid"/>
            <a:miter lim="800000"/>
          </a:ln>
          <a:effectLst/>
        </p:spPr>
        <p:txBody>
          <a:bodyPr rtlCol="0" anchor="ctr"/>
          <a:lstStyle/>
          <a:p>
            <a:pPr marL="0" marR="0" lvl="0" indent="0" defTabSz="1112883"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ВАЖНО!!!</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0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 </a:t>
            </a: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01.07.2023 вступил в силу пункт 2 Указа Президента Российской Федерации от 18 июля 2022 г. № 472.</a:t>
            </a:r>
            <a:b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 случае если общая сумма денежных средств превышает </a:t>
            </a:r>
            <a:r>
              <a:rPr kumimoji="0" lang="ru-RU" sz="12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общий доход служащего (работника), его супруги (супруга) и несовершеннолетних детей</a:t>
            </a: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за отчетный период и предшествующие два года по </a:t>
            </a:r>
            <a:r>
              <a:rPr kumimoji="0" lang="ru-RU" sz="12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всем  счетам за отчетный период</a:t>
            </a: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ru-RU" sz="1200" b="1"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а не по одному счету, как было ранее</a:t>
            </a: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к справке прилагаются выписки о движении денежных средств по счетам за отчетный период.</a:t>
            </a:r>
          </a:p>
        </p:txBody>
      </p:sp>
      <p:sp>
        <p:nvSpPr>
          <p:cNvPr id="7" name="Скругленный прямоугольник 6"/>
          <p:cNvSpPr/>
          <p:nvPr/>
        </p:nvSpPr>
        <p:spPr>
          <a:xfrm>
            <a:off x="6749935" y="1465774"/>
            <a:ext cx="3300152" cy="2308204"/>
          </a:xfrm>
          <a:prstGeom prst="roundRect">
            <a:avLst/>
          </a:prstGeom>
          <a:solidFill>
            <a:srgbClr val="70AD47">
              <a:lumMod val="40000"/>
              <a:lumOff val="6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Неправильное указание </a:t>
            </a:r>
            <a:br>
              <a:rPr kumimoji="0" lang="ru-RU" sz="20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ru-RU" sz="20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вида счетов! </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Необходимо указывать:</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ru-RU" sz="2000" b="0" i="0" u="sng"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Текущий</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2000" b="0" i="0" u="sng"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Депозитный</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2000" b="0" i="0" u="sng" strike="noStrike" kern="0" cap="none" spc="0" normalizeH="0" baseline="0" noProof="0" dirty="0" err="1" smtClean="0">
                <a:ln>
                  <a:noFill/>
                </a:ln>
                <a:solidFill>
                  <a:srgbClr val="C00000"/>
                </a:solidFill>
                <a:effectLst/>
                <a:uLnTx/>
                <a:uFillTx/>
                <a:latin typeface="Times New Roman" panose="02020603050405020304" pitchFamily="18" charset="0"/>
                <a:ea typeface="+mn-ea"/>
                <a:cs typeface="Times New Roman" panose="02020603050405020304" pitchFamily="18" charset="0"/>
              </a:rPr>
              <a:t>Эскроу</a:t>
            </a:r>
            <a:endParaRPr kumimoji="0" lang="ru-RU" sz="2000" b="0" i="0" u="sng"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Овал 7"/>
          <p:cNvSpPr/>
          <p:nvPr/>
        </p:nvSpPr>
        <p:spPr>
          <a:xfrm>
            <a:off x="2468881" y="2310938"/>
            <a:ext cx="1654232" cy="1954715"/>
          </a:xfrm>
          <a:prstGeom prst="ellipse">
            <a:avLst/>
          </a:prstGeom>
          <a:solidFill>
            <a:srgbClr val="5B9BD5">
              <a:alpha val="0"/>
            </a:srgbClr>
          </a:solidFill>
          <a:ln w="12700" cap="flat" cmpd="sng" algn="ctr">
            <a:solidFill>
              <a:srgbClr val="FF0000"/>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219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cxnSp>
        <p:nvCxnSpPr>
          <p:cNvPr id="10" name="Прямая со стрелкой 9"/>
          <p:cNvCxnSpPr>
            <a:endCxn id="7" idx="1"/>
          </p:cNvCxnSpPr>
          <p:nvPr/>
        </p:nvCxnSpPr>
        <p:spPr>
          <a:xfrm flipV="1">
            <a:off x="4123113" y="2619876"/>
            <a:ext cx="2626822" cy="8631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156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07819"/>
            <a:ext cx="8596668" cy="980902"/>
          </a:xfrm>
        </p:spPr>
        <p:txBody>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4. «Сведения о счетах в банках и иных кредитных организациях»</a:t>
            </a:r>
            <a:endParaRPr lang="ru-RU" dirty="0"/>
          </a:p>
        </p:txBody>
      </p:sp>
      <p:sp>
        <p:nvSpPr>
          <p:cNvPr id="3" name="Объект 2"/>
          <p:cNvSpPr>
            <a:spLocks noGrp="1"/>
          </p:cNvSpPr>
          <p:nvPr>
            <p:ph idx="1"/>
          </p:nvPr>
        </p:nvSpPr>
        <p:spPr>
          <a:xfrm>
            <a:off x="8296102" y="2302625"/>
            <a:ext cx="977900" cy="3738737"/>
          </a:xfrm>
        </p:spPr>
        <p:txBody>
          <a:bodyPr/>
          <a:lstStyle/>
          <a:p>
            <a:endParaRPr lang="ru-RU" dirty="0"/>
          </a:p>
        </p:txBody>
      </p:sp>
      <p:sp>
        <p:nvSpPr>
          <p:cNvPr id="4" name="Прямоугольник 3"/>
          <p:cNvSpPr/>
          <p:nvPr/>
        </p:nvSpPr>
        <p:spPr>
          <a:xfrm>
            <a:off x="663248" y="1396538"/>
            <a:ext cx="2076773" cy="658571"/>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2190" b="1" i="0" u="none" strike="noStrike" kern="0" cap="none" spc="0" normalizeH="0" baseline="0" noProof="0" dirty="0" smtClean="0">
                <a:ln>
                  <a:noFill/>
                </a:ln>
                <a:solidFill>
                  <a:srgbClr val="FF0000"/>
                </a:solidFill>
                <a:effectLst/>
                <a:uLnTx/>
                <a:uFillTx/>
                <a:latin typeface="Calibri" panose="020F0502020204030204"/>
                <a:ea typeface="+mn-ea"/>
                <a:cs typeface="+mn-cs"/>
              </a:rPr>
              <a:t>ВНИМАНИЕ!</a:t>
            </a:r>
          </a:p>
        </p:txBody>
      </p:sp>
      <p:sp>
        <p:nvSpPr>
          <p:cNvPr id="5" name="Скругленный прямоугольник 4"/>
          <p:cNvSpPr/>
          <p:nvPr/>
        </p:nvSpPr>
        <p:spPr>
          <a:xfrm>
            <a:off x="790414" y="2055108"/>
            <a:ext cx="8399885" cy="385749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342900" marR="0" lvl="0" indent="-342900" algn="ctr" defTabSz="1112883" eaLnBrk="1" fontAlgn="auto" latinLnBrk="0" hangingPunct="1">
              <a:lnSpc>
                <a:spcPct val="100000"/>
              </a:lnSpc>
              <a:spcBef>
                <a:spcPts val="0"/>
              </a:spcBef>
              <a:spcAft>
                <a:spcPts val="0"/>
              </a:spcAft>
              <a:buClrTx/>
              <a:buSzTx/>
              <a:buFontTx/>
              <a:buChar char="-"/>
              <a:tabLst/>
              <a:defRPr/>
            </a:pPr>
            <a:r>
              <a:rPr kumimoji="0" lang="ru-RU"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Остаток на вкладе (счете) в драгоценных металлах указывается в рублях по учетным ценам Банка России на драгоценные металлы на 31.12.2023 г.</a:t>
            </a:r>
          </a:p>
          <a:p>
            <a:pPr marL="342900" marR="0" lvl="0" indent="-342900" algn="ctr" defTabSz="1112883" eaLnBrk="1" fontAlgn="auto" latinLnBrk="0" hangingPunct="1">
              <a:lnSpc>
                <a:spcPct val="100000"/>
              </a:lnSpc>
              <a:spcBef>
                <a:spcPts val="0"/>
              </a:spcBef>
              <a:spcAft>
                <a:spcPts val="0"/>
              </a:spcAft>
              <a:buClrTx/>
              <a:buSzTx/>
              <a:buFontTx/>
              <a:buChar char="-"/>
              <a:tabLst/>
              <a:defRPr/>
            </a:pPr>
            <a:r>
              <a:rPr kumimoji="0" lang="ru-RU"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Указанию подлежит счет кредитной карты, но с остатком «0», т.к. денежных средств гражданина на ней нет. В случае, если кредитная карта с номиналом 500 </a:t>
            </a:r>
            <a:r>
              <a:rPr kumimoji="0" lang="ru-RU" sz="18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т.р</a:t>
            </a:r>
            <a:r>
              <a:rPr kumimoji="0" lang="ru-RU"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и более, то ее необходимо указать в подразделе 6.2. раздела 6 «Срочные обязательства финансового характера». </a:t>
            </a:r>
          </a:p>
          <a:p>
            <a:pPr marL="342900" marR="0" lvl="0" indent="-342900" algn="ctr" defTabSz="1112883" eaLnBrk="1" fontAlgn="auto" latinLnBrk="0" hangingPunct="1">
              <a:lnSpc>
                <a:spcPct val="100000"/>
              </a:lnSpc>
              <a:spcBef>
                <a:spcPts val="0"/>
              </a:spcBef>
              <a:spcAft>
                <a:spcPts val="0"/>
              </a:spcAft>
              <a:buClrTx/>
              <a:buSzTx/>
              <a:buFontTx/>
              <a:buChar char="-"/>
              <a:tabLst/>
              <a:defRPr/>
            </a:pPr>
            <a:r>
              <a:rPr kumimoji="0" lang="ru-RU"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Счета (вклады), открытые в иностранных банках (иных кредитных организациях) указываются в разделе 4 справки с учетом применимого регулирования (например, могут иметь иной вид счета отличного от «Текущего» или «Депозитного»).</a:t>
            </a:r>
          </a:p>
          <a:p>
            <a:pPr marL="342900" marR="0" lvl="0" indent="-342900" algn="ctr" defTabSz="1112883" eaLnBrk="1" fontAlgn="auto" latinLnBrk="0" hangingPunct="1">
              <a:lnSpc>
                <a:spcPct val="100000"/>
              </a:lnSpc>
              <a:spcBef>
                <a:spcPts val="0"/>
              </a:spcBef>
              <a:spcAft>
                <a:spcPts val="0"/>
              </a:spcAft>
              <a:buClrTx/>
              <a:buSzTx/>
              <a:buFontTx/>
              <a:buChar char="-"/>
              <a:tabLst/>
              <a:defRPr/>
            </a:pPr>
            <a:r>
              <a:rPr kumimoji="0" lang="ru-RU"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Информацию по счету цифрового рубля получают у Банка России, который открывает такой счет.</a:t>
            </a:r>
          </a:p>
        </p:txBody>
      </p:sp>
    </p:spTree>
    <p:extLst>
      <p:ext uri="{BB962C8B-B14F-4D97-AF65-F5344CB8AC3E}">
        <p14:creationId xmlns:p14="http://schemas.microsoft.com/office/powerpoint/2010/main" val="2341533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53935"/>
          </a:xfrm>
        </p:spPr>
        <p:txBody>
          <a:bodyPr>
            <a:normAutofit fontScale="90000"/>
          </a:bodyPr>
          <a:lstStyle/>
          <a:p>
            <a:pPr algn="ctr"/>
            <a:r>
              <a:rPr lang="ru-RU" dirty="0">
                <a:solidFill>
                  <a:srgbClr val="FF0000"/>
                </a:solidFill>
              </a:rPr>
              <a:t>Основная информация:</a:t>
            </a:r>
            <a:r>
              <a:rPr lang="en-US" dirty="0"/>
              <a:t/>
            </a:r>
            <a:br>
              <a:rPr lang="en-US" dirty="0"/>
            </a:br>
            <a:endParaRPr lang="ru-RU" dirty="0"/>
          </a:p>
        </p:txBody>
      </p:sp>
      <p:sp>
        <p:nvSpPr>
          <p:cNvPr id="3" name="Объект 2"/>
          <p:cNvSpPr>
            <a:spLocks noGrp="1"/>
          </p:cNvSpPr>
          <p:nvPr>
            <p:ph idx="1"/>
          </p:nvPr>
        </p:nvSpPr>
        <p:spPr>
          <a:xfrm>
            <a:off x="677334" y="1662545"/>
            <a:ext cx="8596668" cy="4378817"/>
          </a:xfrm>
        </p:spPr>
        <p:txBody>
          <a:bodyPr/>
          <a:lstStyle/>
          <a:p>
            <a:pPr marL="180891" lvl="0" indent="-180891" defTabSz="723565">
              <a:lnSpc>
                <a:spcPct val="90000"/>
              </a:lnSpc>
              <a:spcBef>
                <a:spcPts val="791"/>
              </a:spcBef>
              <a:buClrTx/>
              <a:buSzTx/>
              <a:buFont typeface="Arial" panose="020B0604020202020204" pitchFamily="34" charset="0"/>
              <a:buChar char="•"/>
            </a:pPr>
            <a:r>
              <a:rPr lang="ru-RU" sz="2216" dirty="0">
                <a:solidFill>
                  <a:prstClr val="black"/>
                </a:solidFill>
                <a:latin typeface="Times New Roman" panose="02020603050405020304" pitchFamily="18" charset="0"/>
                <a:cs typeface="Times New Roman" panose="02020603050405020304" pitchFamily="18" charset="0"/>
              </a:rPr>
              <a:t>Срок сдачи сведений в 2024 году: с 01.01.2024 до 27.04.2024. </a:t>
            </a:r>
          </a:p>
          <a:p>
            <a:pPr marL="180891" lvl="0" indent="-180891" defTabSz="723565">
              <a:lnSpc>
                <a:spcPct val="90000"/>
              </a:lnSpc>
              <a:spcBef>
                <a:spcPts val="791"/>
              </a:spcBef>
              <a:buClrTx/>
              <a:buSzTx/>
              <a:buFont typeface="Arial" panose="020B0604020202020204" pitchFamily="34" charset="0"/>
              <a:buChar char="•"/>
            </a:pPr>
            <a:r>
              <a:rPr lang="ru-RU" sz="2216" dirty="0">
                <a:solidFill>
                  <a:prstClr val="black"/>
                </a:solidFill>
                <a:latin typeface="Times New Roman" panose="02020603050405020304" pitchFamily="18" charset="0"/>
                <a:cs typeface="Times New Roman" panose="02020603050405020304" pitchFamily="18" charset="0"/>
              </a:rPr>
              <a:t>Сведения сдаются в распечатанном виде - односторонняя печать (1 страница на одном листе). </a:t>
            </a:r>
          </a:p>
          <a:p>
            <a:pPr marL="180891" lvl="0" indent="-180891" defTabSz="723565">
              <a:lnSpc>
                <a:spcPct val="90000"/>
              </a:lnSpc>
              <a:spcBef>
                <a:spcPts val="791"/>
              </a:spcBef>
              <a:buClrTx/>
              <a:buSzTx/>
              <a:buFont typeface="Arial" panose="020B0604020202020204" pitchFamily="34" charset="0"/>
              <a:buChar char="•"/>
            </a:pPr>
            <a:r>
              <a:rPr lang="ru-RU" sz="2216" dirty="0">
                <a:solidFill>
                  <a:prstClr val="black"/>
                </a:solidFill>
                <a:latin typeface="Times New Roman" panose="02020603050405020304" pitchFamily="18" charset="0"/>
                <a:cs typeface="Times New Roman" panose="02020603050405020304" pitchFamily="18" charset="0"/>
              </a:rPr>
              <a:t>Сведения должны быть подготовлены в актуальной версии СПО «Справки БК» версии 2.5.5.</a:t>
            </a:r>
          </a:p>
          <a:p>
            <a:pPr marL="180891" lvl="0" indent="-180891" algn="just" defTabSz="723565">
              <a:lnSpc>
                <a:spcPct val="90000"/>
              </a:lnSpc>
              <a:spcBef>
                <a:spcPts val="791"/>
              </a:spcBef>
              <a:buClrTx/>
              <a:buSzTx/>
              <a:buFont typeface="Arial" panose="020B0604020202020204" pitchFamily="34" charset="0"/>
              <a:buChar char="•"/>
            </a:pPr>
            <a:r>
              <a:rPr lang="ru-RU" sz="2216" dirty="0">
                <a:solidFill>
                  <a:prstClr val="black"/>
                </a:solidFill>
                <a:latin typeface="Times New Roman" panose="02020603050405020304" pitchFamily="18" charset="0"/>
                <a:cs typeface="Times New Roman" panose="02020603050405020304" pitchFamily="18" charset="0"/>
              </a:rPr>
              <a:t> Нахождение </a:t>
            </a:r>
            <a:r>
              <a:rPr lang="ru-RU" sz="2216" dirty="0" smtClean="0">
                <a:solidFill>
                  <a:prstClr val="black"/>
                </a:solidFill>
                <a:latin typeface="Times New Roman" panose="02020603050405020304" pitchFamily="18" charset="0"/>
                <a:cs typeface="Times New Roman" panose="02020603050405020304" pitchFamily="18" charset="0"/>
              </a:rPr>
              <a:t>работника </a:t>
            </a:r>
            <a:r>
              <a:rPr lang="ru-RU" sz="2216" dirty="0">
                <a:solidFill>
                  <a:prstClr val="black"/>
                </a:solidFill>
                <a:latin typeface="Times New Roman" panose="02020603050405020304" pitchFamily="18" charset="0"/>
                <a:cs typeface="Times New Roman" panose="02020603050405020304" pitchFamily="18" charset="0"/>
              </a:rPr>
              <a:t>в отпуске (ежегодном оплачиваемом отпуске, отпуске без </a:t>
            </a:r>
            <a:r>
              <a:rPr lang="ru-RU" sz="2216" dirty="0" smtClean="0">
                <a:solidFill>
                  <a:prstClr val="black"/>
                </a:solidFill>
                <a:latin typeface="Times New Roman" panose="02020603050405020304" pitchFamily="18" charset="0"/>
                <a:cs typeface="Times New Roman" panose="02020603050405020304" pitchFamily="18" charset="0"/>
              </a:rPr>
              <a:t>сохранения, </a:t>
            </a:r>
            <a:r>
              <a:rPr lang="ru-RU" sz="2216" dirty="0">
                <a:solidFill>
                  <a:prstClr val="black"/>
                </a:solidFill>
                <a:latin typeface="Times New Roman" panose="02020603050405020304" pitchFamily="18" charset="0"/>
                <a:cs typeface="Times New Roman" panose="02020603050405020304" pitchFamily="18" charset="0"/>
              </a:rPr>
              <a:t>отпуске по уходу за ребенком или другом предусмотренном законодательством отпуске), временная нетрудоспособность или иной период неисполнения должностных обязанностей в соответствии с антикоррупционным законодательством не освобождает от обязанности представления сведений</a:t>
            </a:r>
          </a:p>
          <a:p>
            <a:endParaRPr lang="ru-RU" dirty="0"/>
          </a:p>
        </p:txBody>
      </p:sp>
    </p:spTree>
    <p:extLst>
      <p:ext uri="{BB962C8B-B14F-4D97-AF65-F5344CB8AC3E}">
        <p14:creationId xmlns:p14="http://schemas.microsoft.com/office/powerpoint/2010/main" val="3273814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03564"/>
          </a:xfrm>
        </p:spPr>
        <p:txBody>
          <a:bodyPr>
            <a:normAutofit fontScale="90000"/>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4. «Сведения о счетах в банках и иных кредитных организациях»</a:t>
            </a:r>
            <a:endParaRPr lang="ru-RU" dirty="0"/>
          </a:p>
        </p:txBody>
      </p:sp>
      <p:sp>
        <p:nvSpPr>
          <p:cNvPr id="4" name="Прямоугольник 3"/>
          <p:cNvSpPr/>
          <p:nvPr/>
        </p:nvSpPr>
        <p:spPr>
          <a:xfrm>
            <a:off x="663248" y="1504604"/>
            <a:ext cx="8339436" cy="1486569"/>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 графе «Сумма поступивших на счет денежных средств» требуется указание суммы денежных средств, поступивших на все счета за отчетный период, если общая сумма таких денежных средств превышает общий доход гражданского служащего (работника), его супруги (супруга) и несовершеннолетних детей за отчетный период и предшествующие два года. При этом, к справке прилагаются выписки о движении денежных средств по всем счетам за отчетный период.</a:t>
            </a:r>
          </a:p>
        </p:txBody>
      </p:sp>
      <p:sp>
        <p:nvSpPr>
          <p:cNvPr id="5" name="Скругленный прямоугольник 4"/>
          <p:cNvSpPr/>
          <p:nvPr/>
        </p:nvSpPr>
        <p:spPr>
          <a:xfrm>
            <a:off x="80694" y="3132099"/>
            <a:ext cx="2222371" cy="2616082"/>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FFFF00"/>
                </a:solidFill>
                <a:effectLst/>
                <a:uLnTx/>
                <a:uFillTx/>
                <a:latin typeface="Times New Roman" panose="02020603050405020304" pitchFamily="18" charset="0"/>
                <a:ea typeface="+mn-ea"/>
                <a:cs typeface="Times New Roman" panose="02020603050405020304" pitchFamily="18" charset="0"/>
              </a:rPr>
              <a:t>Внимание! На чек-бокс «Общая сумма денежных средств, поступивших на счета»  ставиться галочка, в случае, если общая сумма денежных средств за отчетный период не превышает доход за отчетный период и два предшествующих года</a:t>
            </a:r>
          </a:p>
        </p:txBody>
      </p:sp>
      <p:pic>
        <p:nvPicPr>
          <p:cNvPr id="6" name="Объект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9381" y="3108852"/>
            <a:ext cx="4488476" cy="2164843"/>
          </a:xfrm>
          <a:prstGeom prst="rect">
            <a:avLst/>
          </a:prstGeom>
        </p:spPr>
      </p:pic>
      <p:sp>
        <p:nvSpPr>
          <p:cNvPr id="7" name="Прямоугольник 6"/>
          <p:cNvSpPr/>
          <p:nvPr/>
        </p:nvSpPr>
        <p:spPr>
          <a:xfrm>
            <a:off x="7165293" y="3108852"/>
            <a:ext cx="2425484" cy="1066613"/>
          </a:xfrm>
          <a:prstGeom prst="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Если общая сумма поступивших средств не превышает доход ваш и супруга(и) за три года, то графа «Сумма поступивших на счет денежных средств» не заполняется </a:t>
            </a:r>
          </a:p>
        </p:txBody>
      </p:sp>
      <p:sp>
        <p:nvSpPr>
          <p:cNvPr id="8" name="Скругленный прямоугольник 7"/>
          <p:cNvSpPr/>
          <p:nvPr/>
        </p:nvSpPr>
        <p:spPr>
          <a:xfrm>
            <a:off x="2579381" y="5447654"/>
            <a:ext cx="6324395" cy="795204"/>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 «Пушкинская карта»  не указывается, т.к. карта не привязана к счету</a:t>
            </a:r>
          </a:p>
        </p:txBody>
      </p:sp>
      <p:sp>
        <p:nvSpPr>
          <p:cNvPr id="9" name="Овал 8"/>
          <p:cNvSpPr/>
          <p:nvPr/>
        </p:nvSpPr>
        <p:spPr>
          <a:xfrm>
            <a:off x="6144361" y="3340141"/>
            <a:ext cx="1019689" cy="1848205"/>
          </a:xfrm>
          <a:prstGeom prst="ellipse">
            <a:avLst/>
          </a:prstGeom>
          <a:solidFill>
            <a:srgbClr val="5B9BD5">
              <a:alpha val="0"/>
            </a:srgbClr>
          </a:solidFill>
          <a:ln w="12700" cap="flat" cmpd="sng" algn="ctr">
            <a:solidFill>
              <a:srgbClr val="FF0000"/>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219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cxnSp>
        <p:nvCxnSpPr>
          <p:cNvPr id="11" name="Прямая со стрелкой 10"/>
          <p:cNvCxnSpPr/>
          <p:nvPr/>
        </p:nvCxnSpPr>
        <p:spPr>
          <a:xfrm flipV="1">
            <a:off x="2303065" y="3466407"/>
            <a:ext cx="390259" cy="7978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a:off x="6654205" y="2991173"/>
            <a:ext cx="362812" cy="6509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786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15884"/>
            <a:ext cx="8596668" cy="440574"/>
          </a:xfrm>
        </p:spPr>
        <p:txBody>
          <a:bodyPr>
            <a:normAutofit fontScale="90000"/>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5. «Сведения о ценных бумагах»</a:t>
            </a:r>
            <a:endParaRPr lang="ru-RU" dirty="0"/>
          </a:p>
        </p:txBody>
      </p:sp>
      <p:pic>
        <p:nvPicPr>
          <p:cNvPr id="4" name="Объект 5"/>
          <p:cNvPicPr>
            <a:picLocks noChangeAspect="1"/>
          </p:cNvPicPr>
          <p:nvPr/>
        </p:nvPicPr>
        <p:blipFill rotWithShape="1">
          <a:blip r:embed="rId2"/>
          <a:srcRect l="9928" t="9905" r="26072" b="47301"/>
          <a:stretch/>
        </p:blipFill>
        <p:spPr>
          <a:xfrm>
            <a:off x="185854" y="939339"/>
            <a:ext cx="5415961" cy="2211186"/>
          </a:xfrm>
          <a:prstGeom prst="rect">
            <a:avLst/>
          </a:prstGeom>
        </p:spPr>
      </p:pic>
      <p:sp>
        <p:nvSpPr>
          <p:cNvPr id="5" name="Скругленный прямоугольник 4"/>
          <p:cNvSpPr/>
          <p:nvPr/>
        </p:nvSpPr>
        <p:spPr>
          <a:xfrm>
            <a:off x="229623" y="3370882"/>
            <a:ext cx="4292501" cy="1209432"/>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Необходимо заполнять графы строго в соответствии с документами, подтверждающими </a:t>
            </a:r>
            <a:r>
              <a:rPr kumimoji="0" lang="ru-RU" sz="1200" b="0" i="0" u="none" strike="noStrike" kern="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правообладание</a:t>
            </a:r>
            <a:r>
              <a:rPr kumimoji="0" lang="ru-RU" sz="12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ценными бумагами (выписки из банков, финансовых организаций)</a:t>
            </a:r>
          </a:p>
        </p:txBody>
      </p:sp>
      <p:pic>
        <p:nvPicPr>
          <p:cNvPr id="6" name="Рисунок 5"/>
          <p:cNvPicPr>
            <a:picLocks noChangeAspect="1"/>
          </p:cNvPicPr>
          <p:nvPr/>
        </p:nvPicPr>
        <p:blipFill rotWithShape="1">
          <a:blip r:embed="rId3"/>
          <a:srcRect l="8514" t="22342" r="59797" b="5105"/>
          <a:stretch/>
        </p:blipFill>
        <p:spPr>
          <a:xfrm rot="5400000">
            <a:off x="5576720" y="1141391"/>
            <a:ext cx="3566162" cy="4126333"/>
          </a:xfrm>
          <a:prstGeom prst="rect">
            <a:avLst/>
          </a:prstGeom>
        </p:spPr>
      </p:pic>
      <p:pic>
        <p:nvPicPr>
          <p:cNvPr id="7" name="Рисунок 6"/>
          <p:cNvPicPr>
            <a:picLocks noChangeAspect="1"/>
          </p:cNvPicPr>
          <p:nvPr/>
        </p:nvPicPr>
        <p:blipFill rotWithShape="1">
          <a:blip r:embed="rId4"/>
          <a:srcRect l="19000" t="24254" r="25001" b="64699"/>
          <a:stretch/>
        </p:blipFill>
        <p:spPr>
          <a:xfrm>
            <a:off x="382385" y="4862944"/>
            <a:ext cx="8891617" cy="1562793"/>
          </a:xfrm>
          <a:prstGeom prst="rect">
            <a:avLst/>
          </a:prstGeom>
        </p:spPr>
      </p:pic>
      <p:cxnSp>
        <p:nvCxnSpPr>
          <p:cNvPr id="9" name="Прямая со стрелкой 8"/>
          <p:cNvCxnSpPr>
            <a:stCxn id="5" idx="0"/>
          </p:cNvCxnSpPr>
          <p:nvPr/>
        </p:nvCxnSpPr>
        <p:spPr>
          <a:xfrm flipV="1">
            <a:off x="2375874" y="2959331"/>
            <a:ext cx="2920760" cy="4115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4091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41069"/>
            <a:ext cx="8596668" cy="847898"/>
          </a:xfrm>
        </p:spPr>
        <p:txBody>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6.1 «Объекты недвижимого имущества, находящиеся в пользовании»</a:t>
            </a:r>
            <a:endParaRPr lang="ru-RU" dirty="0"/>
          </a:p>
        </p:txBody>
      </p:sp>
      <p:sp>
        <p:nvSpPr>
          <p:cNvPr id="4" name="Скругленный прямоугольник 3"/>
          <p:cNvSpPr/>
          <p:nvPr/>
        </p:nvSpPr>
        <p:spPr>
          <a:xfrm>
            <a:off x="200774" y="1520122"/>
            <a:ext cx="2293043" cy="2615545"/>
          </a:xfrm>
          <a:prstGeom prst="roundRect">
            <a:avLst/>
          </a:prstGeom>
          <a:solidFill>
            <a:srgbClr val="5B9BD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 случае, если объект недвижимого имущества находится в долевой собственности у служащего и его супруги, сведения о том, что служащий пользуется долей объекта недвижимого имущества, принадлежащей на праве собственности его супруге, в раздел 6.1. не вносятся. При этом, данные доли должны быть отражены в разделе 3.1 служащего и его супруги</a:t>
            </a:r>
            <a:endParaRPr kumimoji="0" lang="ru-RU" sz="1100" b="1" i="0" u="sng"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5" name="Объект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5283" y="1420508"/>
            <a:ext cx="5190807" cy="1579508"/>
          </a:xfrm>
          <a:prstGeom prst="rect">
            <a:avLst/>
          </a:prstGeom>
        </p:spPr>
      </p:pic>
      <p:sp>
        <p:nvSpPr>
          <p:cNvPr id="6" name="Скругленный прямоугольник 5"/>
          <p:cNvSpPr/>
          <p:nvPr/>
        </p:nvSpPr>
        <p:spPr>
          <a:xfrm>
            <a:off x="2658085" y="2814607"/>
            <a:ext cx="1481301" cy="1052220"/>
          </a:xfrm>
          <a:prstGeom prst="roundRect">
            <a:avLst/>
          </a:prstGeom>
          <a:solidFill>
            <a:srgbClr val="A5A5A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Не забываем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указывать </a:t>
            </a:r>
            <a:r>
              <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ВИД</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и </a:t>
            </a:r>
            <a:r>
              <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СРОКИ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пользования</a:t>
            </a: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Скругленный прямоугольник 6"/>
          <p:cNvSpPr/>
          <p:nvPr/>
        </p:nvSpPr>
        <p:spPr>
          <a:xfrm>
            <a:off x="5620686" y="2751513"/>
            <a:ext cx="3473437" cy="2231799"/>
          </a:xfrm>
          <a:prstGeom prst="roundRect">
            <a:avLst/>
          </a:prstGeom>
          <a:solidFill>
            <a:srgbClr val="A5A5A5">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В графе «Основание пользования» указываются основание пользования  (договор, фактическое предоставление и др.), а также</a:t>
            </a: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реквизиты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(дата и номер) соответствующего </a:t>
            </a: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договора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или</a:t>
            </a: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акта.</a:t>
            </a: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Если имущество предоставлено в безвозмездное пользование или как фактическое предоставление, </a:t>
            </a:r>
            <a:r>
              <a:rPr kumimoji="0" lang="ru-RU" sz="1100" b="1" i="0" u="none" strike="noStrike" kern="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нужно указывать ФИО лица, кем приходится и дата рождения </a:t>
            </a:r>
            <a:r>
              <a:rPr kumimoji="0" lang="ru-RU" sz="1100" b="1"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предоставившего объект недвижимого имущества.</a:t>
            </a:r>
            <a:endParaRPr kumimoji="0" lang="ru-RU" sz="11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Рисунок 7"/>
          <p:cNvPicPr>
            <a:picLocks noChangeAspect="1"/>
          </p:cNvPicPr>
          <p:nvPr/>
        </p:nvPicPr>
        <p:blipFill rotWithShape="1">
          <a:blip r:embed="rId3"/>
          <a:srcRect l="19715" t="39111" r="25643" b="50603"/>
          <a:stretch/>
        </p:blipFill>
        <p:spPr>
          <a:xfrm>
            <a:off x="507077" y="5079076"/>
            <a:ext cx="8133228" cy="1446414"/>
          </a:xfrm>
          <a:prstGeom prst="rect">
            <a:avLst/>
          </a:prstGeom>
        </p:spPr>
      </p:pic>
      <p:cxnSp>
        <p:nvCxnSpPr>
          <p:cNvPr id="10" name="Прямая со стрелкой 9"/>
          <p:cNvCxnSpPr>
            <a:stCxn id="6" idx="3"/>
          </p:cNvCxnSpPr>
          <p:nvPr/>
        </p:nvCxnSpPr>
        <p:spPr>
          <a:xfrm flipV="1">
            <a:off x="4139386" y="2610196"/>
            <a:ext cx="673683" cy="7305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flipV="1">
            <a:off x="5927172" y="2610196"/>
            <a:ext cx="498566" cy="1246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126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41070"/>
            <a:ext cx="8596668" cy="847898"/>
          </a:xfrm>
        </p:spPr>
        <p:txBody>
          <a:bodyPr>
            <a:normAutofit/>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6.2. «Срочные обязательства финансового характера»</a:t>
            </a:r>
            <a:endParaRPr lang="ru-RU" dirty="0"/>
          </a:p>
        </p:txBody>
      </p:sp>
      <p:pic>
        <p:nvPicPr>
          <p:cNvPr id="4" name="Объект 9"/>
          <p:cNvPicPr>
            <a:picLocks noChangeAspect="1"/>
          </p:cNvPicPr>
          <p:nvPr/>
        </p:nvPicPr>
        <p:blipFill rotWithShape="1">
          <a:blip r:embed="rId2"/>
          <a:srcRect l="9928" t="10031" r="27857" b="51873"/>
          <a:stretch/>
        </p:blipFill>
        <p:spPr>
          <a:xfrm>
            <a:off x="95275" y="1565915"/>
            <a:ext cx="5066928" cy="1792427"/>
          </a:xfrm>
          <a:prstGeom prst="rect">
            <a:avLst/>
          </a:prstGeom>
        </p:spPr>
      </p:pic>
      <p:sp>
        <p:nvSpPr>
          <p:cNvPr id="5" name="Скругленный прямоугольник 4"/>
          <p:cNvSpPr/>
          <p:nvPr/>
        </p:nvSpPr>
        <p:spPr>
          <a:xfrm>
            <a:off x="5162203" y="1592223"/>
            <a:ext cx="4437397" cy="1673818"/>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данном подразделе указывается каждое имеющееся на отчетную дату срочное обязательство финансового характера на сумму, равную или превышающую 500 000 руб., кредитором или должником по которому является служащий(работник), его супруга (супруг), несовершеннолетний ребенок. </a:t>
            </a:r>
          </a:p>
        </p:txBody>
      </p:sp>
      <p:sp>
        <p:nvSpPr>
          <p:cNvPr id="6" name="Скругленный прямоугольник 5"/>
          <p:cNvSpPr/>
          <p:nvPr/>
        </p:nvSpPr>
        <p:spPr>
          <a:xfrm>
            <a:off x="290945" y="3507971"/>
            <a:ext cx="9308656" cy="2277686"/>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подразделе указываются:</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договор о предоставлении кредита, в том числе при наличии у лица кредитной карты(указываются обязательства, возникшие в связи с имеющейся задолженностью по кредитной карте на конец отчетного периода равной или превышающей 500 000 руб.);</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договор  финансовой аренды  (лизинг);</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договор займа;</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6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иные обязательства, в том числе установленные решением суда.</a:t>
            </a:r>
          </a:p>
        </p:txBody>
      </p:sp>
    </p:spTree>
    <p:extLst>
      <p:ext uri="{BB962C8B-B14F-4D97-AF65-F5344CB8AC3E}">
        <p14:creationId xmlns:p14="http://schemas.microsoft.com/office/powerpoint/2010/main" val="383846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08066"/>
            <a:ext cx="8596668" cy="847898"/>
          </a:xfrm>
        </p:spPr>
        <p:txBody>
          <a:bodyPr>
            <a:normAutofit/>
          </a:bodyPr>
          <a:lstStyle/>
          <a:p>
            <a:pPr algn="ctr"/>
            <a:r>
              <a:rPr lang="ru-RU" sz="2400" b="1" dirty="0">
                <a:solidFill>
                  <a:prstClr val="black"/>
                </a:solidFill>
                <a:latin typeface="Times New Roman" panose="02020603050405020304" pitchFamily="18" charset="0"/>
                <a:cs typeface="Times New Roman" panose="02020603050405020304" pitchFamily="18" charset="0"/>
              </a:rPr>
              <a:t>Заполнение Раздела 6.2. «Срочные обязательства финансового характера»</a:t>
            </a:r>
            <a:endParaRPr lang="ru-RU" dirty="0"/>
          </a:p>
        </p:txBody>
      </p:sp>
      <p:pic>
        <p:nvPicPr>
          <p:cNvPr id="5" name="Объект 5"/>
          <p:cNvPicPr>
            <a:picLocks noChangeAspect="1"/>
          </p:cNvPicPr>
          <p:nvPr/>
        </p:nvPicPr>
        <p:blipFill>
          <a:blip r:embed="rId2"/>
          <a:stretch>
            <a:fillRect/>
          </a:stretch>
        </p:blipFill>
        <p:spPr>
          <a:xfrm>
            <a:off x="124484" y="1024544"/>
            <a:ext cx="5523380" cy="3594308"/>
          </a:xfrm>
          <a:prstGeom prst="rect">
            <a:avLst/>
          </a:prstGeom>
        </p:spPr>
      </p:pic>
      <p:sp>
        <p:nvSpPr>
          <p:cNvPr id="6" name="Скругленный прямоугольник 5"/>
          <p:cNvSpPr/>
          <p:nvPr/>
        </p:nvSpPr>
        <p:spPr>
          <a:xfrm>
            <a:off x="6194426" y="1759266"/>
            <a:ext cx="2103710" cy="2510990"/>
          </a:xfrm>
          <a:prstGeom prst="roundRect">
            <a:avLst/>
          </a:prstGeom>
          <a:solidFill>
            <a:srgbClr val="70AD47">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a:t>
            </a:r>
            <a:r>
              <a:rPr kumimoji="0" lang="ru-RU" sz="14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Как правило все кредиты банки выдают с открытием </a:t>
            </a:r>
            <a:r>
              <a:rPr kumimoji="0" lang="ru-RU" sz="14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одного или двух счетов</a:t>
            </a: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(счет </a:t>
            </a:r>
            <a:r>
              <a:rPr kumimoji="0" lang="ru-RU" sz="14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эскроу</a:t>
            </a: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–информация об этих счетах должна быть отражена в </a:t>
            </a:r>
            <a:r>
              <a:rPr kumimoji="0" lang="ru-RU" sz="1400" b="1"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РАЗДЕЛЕ 4 </a:t>
            </a: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справки о доходах</a:t>
            </a:r>
          </a:p>
        </p:txBody>
      </p:sp>
      <p:sp>
        <p:nvSpPr>
          <p:cNvPr id="7" name="Скругленный прямоугольник 6"/>
          <p:cNvSpPr/>
          <p:nvPr/>
        </p:nvSpPr>
        <p:spPr>
          <a:xfrm>
            <a:off x="1619151" y="4641712"/>
            <a:ext cx="3588280" cy="1358367"/>
          </a:xfrm>
          <a:prstGeom prst="roundRect">
            <a:avLst/>
          </a:prstGeom>
          <a:solidFill>
            <a:srgbClr val="FFC000">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defTabSz="1112883" eaLnBrk="1" fontAlgn="auto" latinLnBrk="0" hangingPunct="1">
              <a:lnSpc>
                <a:spcPct val="100000"/>
              </a:lnSpc>
              <a:spcBef>
                <a:spcPts val="0"/>
              </a:spcBef>
              <a:spcAft>
                <a:spcPts val="0"/>
              </a:spcAft>
              <a:buClrTx/>
              <a:buSzTx/>
              <a:buFontTx/>
              <a:buNone/>
              <a:tabLst/>
              <a:defRPr/>
            </a:pPr>
            <a:endParaRPr kumimoji="0" lang="ru-RU" sz="800" b="0" i="0" u="none" strike="noStrike" kern="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1" i="0" u="none" strike="noStrike" kern="0" cap="none" spc="0" normalizeH="0" baseline="0" noProof="0" dirty="0" smtClean="0">
                <a:ln>
                  <a:noFill/>
                </a:ln>
                <a:solidFill>
                  <a:srgbClr val="FF0000"/>
                </a:solidFill>
                <a:effectLst/>
                <a:uLnTx/>
                <a:uFillTx/>
                <a:latin typeface="Calibri" panose="020F0502020204030204"/>
                <a:ea typeface="+mn-ea"/>
                <a:cs typeface="+mn-cs"/>
              </a:rPr>
              <a:t>Как правильно: </a:t>
            </a:r>
          </a:p>
          <a:p>
            <a:pPr marL="342900" marR="0" lvl="0" indent="-342900" algn="ctr" defTabSz="1112883" eaLnBrk="1" fontAlgn="auto" latinLnBrk="0" hangingPunct="1">
              <a:lnSpc>
                <a:spcPct val="100000"/>
              </a:lnSpc>
              <a:spcBef>
                <a:spcPts val="0"/>
              </a:spcBef>
              <a:spcAft>
                <a:spcPts val="0"/>
              </a:spcAft>
              <a:buClrTx/>
              <a:buSzTx/>
              <a:buFontTx/>
              <a:buAutoNum type="arabicPeriod"/>
              <a:tabLst/>
              <a:defRPr/>
            </a:pPr>
            <a:r>
              <a:rPr kumimoji="0" lang="ru-RU" sz="1100" b="1" i="0" u="none" strike="noStrike" kern="0" cap="none" spc="0" normalizeH="0" baseline="0" noProof="0" dirty="0" smtClean="0">
                <a:ln>
                  <a:noFill/>
                </a:ln>
                <a:solidFill>
                  <a:prstClr val="black"/>
                </a:solidFill>
                <a:effectLst/>
                <a:uLnTx/>
                <a:uFillTx/>
                <a:latin typeface="Calibri" panose="020F0502020204030204"/>
                <a:ea typeface="+mn-ea"/>
                <a:cs typeface="+mn-cs"/>
              </a:rPr>
              <a:t>указывается сумма основного обязательства </a:t>
            </a:r>
            <a:r>
              <a:rPr kumimoji="0" lang="ru-RU" sz="1100" b="0" i="1" u="none" strike="noStrike" kern="0" cap="none" spc="0" normalizeH="0" baseline="0" noProof="0" dirty="0" smtClean="0">
                <a:ln>
                  <a:noFill/>
                </a:ln>
                <a:solidFill>
                  <a:prstClr val="black"/>
                </a:solidFill>
                <a:effectLst/>
                <a:uLnTx/>
                <a:uFillTx/>
                <a:latin typeface="Calibri" panose="020F0502020204030204"/>
                <a:ea typeface="+mn-ea"/>
                <a:cs typeface="+mn-cs"/>
              </a:rPr>
              <a:t>(без суммы процентов)</a:t>
            </a:r>
            <a:r>
              <a:rPr kumimoji="0" lang="ru-RU" sz="1100" b="1" i="0" u="none" strike="noStrike" kern="0" cap="none" spc="0" normalizeH="0" baseline="0" noProof="0" dirty="0" smtClean="0">
                <a:ln>
                  <a:noFill/>
                </a:ln>
                <a:solidFill>
                  <a:prstClr val="black"/>
                </a:solidFill>
                <a:effectLst/>
                <a:uLnTx/>
                <a:uFillTx/>
                <a:latin typeface="Calibri" panose="020F0502020204030204"/>
                <a:ea typeface="+mn-ea"/>
                <a:cs typeface="+mn-cs"/>
              </a:rPr>
              <a:t>, </a:t>
            </a:r>
          </a:p>
          <a:p>
            <a:pPr marL="342900" marR="0" lvl="0" indent="-342900" algn="ctr" defTabSz="1112883" eaLnBrk="1" fontAlgn="auto" latinLnBrk="0" hangingPunct="1">
              <a:lnSpc>
                <a:spcPct val="100000"/>
              </a:lnSpc>
              <a:spcBef>
                <a:spcPts val="0"/>
              </a:spcBef>
              <a:spcAft>
                <a:spcPts val="0"/>
              </a:spcAft>
              <a:buClrTx/>
              <a:buSzTx/>
              <a:buFontTx/>
              <a:buAutoNum type="arabicPeriod"/>
              <a:tabLst/>
              <a:defRPr/>
            </a:pPr>
            <a:r>
              <a:rPr kumimoji="0" lang="ru-RU" sz="1100" b="1" i="0" u="none" strike="noStrike" kern="0" cap="none" spc="0" normalizeH="0" baseline="0" noProof="0" dirty="0" smtClean="0">
                <a:ln>
                  <a:noFill/>
                </a:ln>
                <a:solidFill>
                  <a:prstClr val="black"/>
                </a:solidFill>
                <a:effectLst/>
                <a:uLnTx/>
                <a:uFillTx/>
                <a:latin typeface="Calibri" panose="020F0502020204030204"/>
                <a:ea typeface="+mn-ea"/>
                <a:cs typeface="+mn-cs"/>
              </a:rPr>
              <a:t>затем размер обязательства </a:t>
            </a:r>
            <a:r>
              <a:rPr kumimoji="0" lang="ru-RU" sz="1100" b="0" i="1" u="none" strike="noStrike" kern="0" cap="none" spc="0" normalizeH="0" baseline="0" noProof="0" dirty="0" smtClean="0">
                <a:ln>
                  <a:noFill/>
                </a:ln>
                <a:solidFill>
                  <a:prstClr val="black"/>
                </a:solidFill>
                <a:effectLst/>
                <a:uLnTx/>
                <a:uFillTx/>
                <a:latin typeface="Calibri" panose="020F0502020204030204"/>
                <a:ea typeface="+mn-ea"/>
                <a:cs typeface="+mn-cs"/>
              </a:rPr>
              <a:t>(оставшийся непогашенным долг с суммой процентов, начисленных по состоянию </a:t>
            </a:r>
            <a:r>
              <a:rPr kumimoji="0" lang="ru-RU" sz="1100" b="0" i="1" u="none" strike="noStrike" kern="0" cap="none" spc="0" normalizeH="0" baseline="0" noProof="0" dirty="0" smtClean="0">
                <a:ln>
                  <a:noFill/>
                </a:ln>
                <a:solidFill>
                  <a:srgbClr val="FF0000"/>
                </a:solidFill>
                <a:effectLst/>
                <a:uLnTx/>
                <a:uFillTx/>
                <a:latin typeface="Calibri" panose="020F0502020204030204"/>
                <a:ea typeface="+mn-ea"/>
                <a:cs typeface="+mn-cs"/>
              </a:rPr>
              <a:t>на отчетную дату</a:t>
            </a:r>
            <a:r>
              <a:rPr kumimoji="0" lang="ru-RU" sz="1100" b="0" i="1" u="none" strike="noStrike" kern="0" cap="none" spc="0" normalizeH="0" baseline="0" noProof="0" dirty="0" smtClean="0">
                <a:ln>
                  <a:noFill/>
                </a:ln>
                <a:solidFill>
                  <a:prstClr val="black"/>
                </a:solidFill>
                <a:effectLst/>
                <a:uLnTx/>
                <a:uFillTx/>
                <a:latin typeface="Calibri" panose="020F0502020204030204"/>
                <a:ea typeface="+mn-ea"/>
                <a:cs typeface="+mn-cs"/>
              </a:rPr>
              <a:t>, а не до конца периода кредитования)</a:t>
            </a:r>
            <a:endParaRPr kumimoji="0" lang="ru-RU" sz="1100" b="0" i="0" u="none" strike="noStrike" kern="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100" b="0" i="0" u="none" strike="noStrike" kern="0" cap="none" spc="0" normalizeH="0" baseline="0" noProof="0" dirty="0" smtClean="0">
                <a:ln>
                  <a:noFill/>
                </a:ln>
                <a:solidFill>
                  <a:prstClr val="black"/>
                </a:solidFill>
                <a:effectLst/>
                <a:uLnTx/>
                <a:uFillTx/>
                <a:latin typeface="Calibri" panose="020F0502020204030204"/>
                <a:ea typeface="+mn-ea"/>
                <a:cs typeface="+mn-cs"/>
              </a:rPr>
              <a:t>на </a:t>
            </a:r>
            <a:r>
              <a:rPr kumimoji="0" lang="ru-RU" sz="1100" b="1" i="0" u="none" strike="noStrike" kern="0" cap="none" spc="0" normalizeH="0" baseline="0" noProof="0" dirty="0" smtClean="0">
                <a:ln>
                  <a:noFill/>
                </a:ln>
                <a:solidFill>
                  <a:prstClr val="black"/>
                </a:solidFill>
                <a:effectLst/>
                <a:uLnTx/>
                <a:uFillTx/>
                <a:latin typeface="Calibri" panose="020F0502020204030204"/>
                <a:ea typeface="+mn-ea"/>
                <a:cs typeface="+mn-cs"/>
              </a:rPr>
              <a:t>ОТЧЕТНУЮ </a:t>
            </a:r>
            <a:r>
              <a:rPr kumimoji="0" lang="ru-RU" sz="1100" b="0" i="0" u="none" strike="noStrike" kern="0" cap="none" spc="0" normalizeH="0" baseline="0" noProof="0" dirty="0" smtClean="0">
                <a:ln>
                  <a:noFill/>
                </a:ln>
                <a:solidFill>
                  <a:prstClr val="black"/>
                </a:solidFill>
                <a:effectLst/>
                <a:uLnTx/>
                <a:uFillTx/>
                <a:latin typeface="Calibri" panose="020F0502020204030204"/>
                <a:ea typeface="+mn-ea"/>
                <a:cs typeface="+mn-cs"/>
              </a:rPr>
              <a:t>дату</a:t>
            </a:r>
          </a:p>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11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9" name="Прямая со стрелкой 8"/>
          <p:cNvCxnSpPr/>
          <p:nvPr/>
        </p:nvCxnSpPr>
        <p:spPr>
          <a:xfrm flipV="1">
            <a:off x="2806462" y="2593571"/>
            <a:ext cx="1142083" cy="20024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Овал 10"/>
          <p:cNvSpPr/>
          <p:nvPr/>
        </p:nvSpPr>
        <p:spPr>
          <a:xfrm>
            <a:off x="677335" y="2128058"/>
            <a:ext cx="2996890" cy="1400456"/>
          </a:xfrm>
          <a:prstGeom prst="ellipse">
            <a:avLst/>
          </a:prstGeom>
          <a:solidFill>
            <a:srgbClr val="5B9BD5">
              <a:alpha val="0"/>
            </a:srgbClr>
          </a:solidFill>
          <a:ln w="12700" cap="flat" cmpd="sng" algn="ctr">
            <a:solidFill>
              <a:srgbClr val="FF0000"/>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endParaRPr kumimoji="0" lang="ru-RU" sz="219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9623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29244"/>
          </a:xfrm>
        </p:spPr>
        <p:txBody>
          <a:bodyPr/>
          <a:lstStyle/>
          <a:p>
            <a:pPr algn="ctr"/>
            <a:r>
              <a:rPr lang="ru-RU" sz="1600" b="1" dirty="0">
                <a:solidFill>
                  <a:prstClr val="black"/>
                </a:solidFill>
                <a:latin typeface="Times New Roman" panose="02020603050405020304" pitchFamily="18" charset="0"/>
                <a:cs typeface="Times New Roman" panose="02020603050405020304" pitchFamily="18" charset="0"/>
              </a:rPr>
              <a:t>Заполнение Раздела 6.2. «Срочные обязательства финансового характера»</a:t>
            </a:r>
            <a:endParaRPr lang="ru-RU" dirty="0"/>
          </a:p>
        </p:txBody>
      </p:sp>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263" y="1491093"/>
            <a:ext cx="4068705" cy="3838575"/>
          </a:xfrm>
          <a:prstGeom prst="rect">
            <a:avLst/>
          </a:prstGeom>
        </p:spPr>
      </p:pic>
      <p:sp>
        <p:nvSpPr>
          <p:cNvPr id="5" name="Скругленный прямоугольник 4"/>
          <p:cNvSpPr/>
          <p:nvPr/>
        </p:nvSpPr>
        <p:spPr>
          <a:xfrm>
            <a:off x="5044698" y="1782304"/>
            <a:ext cx="4525505" cy="77491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 графе «Вид обязательства» выбираем «Иное» и вписываем «Участие в долевом строительстве объекта недвижимости»</a:t>
            </a:r>
          </a:p>
        </p:txBody>
      </p:sp>
      <p:sp>
        <p:nvSpPr>
          <p:cNvPr id="6" name="Скругленный прямоугольник 5"/>
          <p:cNvSpPr/>
          <p:nvPr/>
        </p:nvSpPr>
        <p:spPr>
          <a:xfrm>
            <a:off x="5044698" y="3130658"/>
            <a:ext cx="4525505" cy="1146874"/>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Когда денежные средства переданы застройщику в полном объеме, но не подписан сторонами акт приема-передачи- застройщик указывается как «Должник» в графе «Условия обязательства» вносится запись «Денежные средства переданы в полном объеме»</a:t>
            </a:r>
          </a:p>
        </p:txBody>
      </p:sp>
      <p:sp>
        <p:nvSpPr>
          <p:cNvPr id="7" name="Скругленный прямоугольник 6"/>
          <p:cNvSpPr/>
          <p:nvPr/>
        </p:nvSpPr>
        <p:spPr>
          <a:xfrm>
            <a:off x="5129939" y="4773478"/>
            <a:ext cx="4169044" cy="75941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2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Данное жилое помещение  (если уже постройка завершена, дом сдан, но акт не подписан) – должно быть отражено в подразделе 6.1. Объекты недвижимого имущества, находящиеся в пользовании</a:t>
            </a:r>
          </a:p>
        </p:txBody>
      </p:sp>
      <p:cxnSp>
        <p:nvCxnSpPr>
          <p:cNvPr id="9" name="Прямая со стрелкой 8"/>
          <p:cNvCxnSpPr/>
          <p:nvPr/>
        </p:nvCxnSpPr>
        <p:spPr>
          <a:xfrm flipH="1">
            <a:off x="3840480" y="2028305"/>
            <a:ext cx="1204219" cy="1579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6" idx="1"/>
          </p:cNvCxnSpPr>
          <p:nvPr/>
        </p:nvCxnSpPr>
        <p:spPr>
          <a:xfrm flipH="1">
            <a:off x="3940233" y="3704095"/>
            <a:ext cx="1104465" cy="9842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448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446116"/>
          </a:xfrm>
        </p:spPr>
        <p:txBody>
          <a:bodyPr>
            <a:normAutofit/>
          </a:bodyPr>
          <a:lstStyle/>
          <a:p>
            <a:pPr algn="ctr"/>
            <a:r>
              <a:rPr lang="ru-RU" sz="1800" b="1" dirty="0">
                <a:solidFill>
                  <a:prstClr val="black"/>
                </a:solidFill>
                <a:latin typeface="Times New Roman" panose="02020603050405020304" pitchFamily="18" charset="0"/>
                <a:cs typeface="Times New Roman" panose="02020603050405020304" pitchFamily="18" charset="0"/>
              </a:rPr>
              <a:t>Заполнение Раздела 6.2. «Срочные обязательства финансового характера»</a:t>
            </a:r>
            <a:endParaRPr lang="ru-RU" sz="1800" dirty="0"/>
          </a:p>
        </p:txBody>
      </p:sp>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48" y="1626883"/>
            <a:ext cx="3128672" cy="3838575"/>
          </a:xfrm>
          <a:prstGeom prst="rect">
            <a:avLst/>
          </a:prstGeom>
        </p:spPr>
      </p:pic>
      <p:sp>
        <p:nvSpPr>
          <p:cNvPr id="5" name="Скругленный прямоугольник 4"/>
          <p:cNvSpPr/>
          <p:nvPr/>
        </p:nvSpPr>
        <p:spPr>
          <a:xfrm>
            <a:off x="4541003" y="1743559"/>
            <a:ext cx="4602997" cy="945397"/>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«Вид обязательства» выбираем «Кредит», а в графе «Пояснение к обязательству» указываем «Ипотечный кредит»</a:t>
            </a:r>
          </a:p>
        </p:txBody>
      </p:sp>
      <p:sp>
        <p:nvSpPr>
          <p:cNvPr id="6" name="Скругленный прямоугольник 5"/>
          <p:cNvSpPr/>
          <p:nvPr/>
        </p:nvSpPr>
        <p:spPr>
          <a:xfrm>
            <a:off x="4401519" y="3231397"/>
            <a:ext cx="4742481" cy="1146874"/>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ВНИМАНИЕ!</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Жилое помещение, приобретенное по ипотечному кредитованию подлежит отображению в подразделе 3.1., т.к. жилье находится в залоге у банка, но находится в собственности у государственного служащего </a:t>
            </a:r>
          </a:p>
        </p:txBody>
      </p:sp>
      <p:cxnSp>
        <p:nvCxnSpPr>
          <p:cNvPr id="8" name="Прямая со стрелкой 7"/>
          <p:cNvCxnSpPr>
            <a:stCxn id="5" idx="1"/>
          </p:cNvCxnSpPr>
          <p:nvPr/>
        </p:nvCxnSpPr>
        <p:spPr>
          <a:xfrm flipH="1">
            <a:off x="3341716" y="2216258"/>
            <a:ext cx="1199287" cy="1279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H="1">
            <a:off x="3341716" y="3674225"/>
            <a:ext cx="1059803" cy="10390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132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41316"/>
            <a:ext cx="8596668" cy="1047404"/>
          </a:xfrm>
        </p:spPr>
        <p:txBody>
          <a:bodyPr/>
          <a:lstStyle/>
          <a:p>
            <a:pPr algn="ctr"/>
            <a:r>
              <a:rPr lang="ru-RU" sz="1400" b="1" dirty="0">
                <a:solidFill>
                  <a:prstClr val="black"/>
                </a:solidFill>
                <a:latin typeface="Times New Roman" panose="02020603050405020304" pitchFamily="18" charset="0"/>
                <a:cs typeface="Times New Roman" panose="02020603050405020304" pitchFamily="18" charset="0"/>
              </a:rPr>
              <a:t>Заполнение Раздела 7. «Сведения о недвижимом имуществе, транспортных средствах, ценных бумагах, цифровых финансовых активах, цифровых правах, включающих одновременно цифровые финансовые активы и иные цифровые права, об утилитарных цифровых правах и цифровой валюте, отчуждаемых в течение отчетного периода в результате безвозмездной сделки»</a:t>
            </a:r>
            <a:endParaRPr lang="ru-RU" dirty="0"/>
          </a:p>
        </p:txBody>
      </p:sp>
      <p:pic>
        <p:nvPicPr>
          <p:cNvPr id="4" name="Объект 5"/>
          <p:cNvPicPr>
            <a:picLocks noChangeAspect="1"/>
          </p:cNvPicPr>
          <p:nvPr/>
        </p:nvPicPr>
        <p:blipFill rotWithShape="1">
          <a:blip r:embed="rId2"/>
          <a:srcRect l="10071" t="9749" r="2001" b="21264"/>
          <a:stretch/>
        </p:blipFill>
        <p:spPr>
          <a:xfrm>
            <a:off x="406066" y="1188721"/>
            <a:ext cx="8577597" cy="4089862"/>
          </a:xfrm>
          <a:prstGeom prst="rect">
            <a:avLst/>
          </a:prstGeom>
        </p:spPr>
      </p:pic>
      <p:sp>
        <p:nvSpPr>
          <p:cNvPr id="7" name="Скругленный прямоугольник 6"/>
          <p:cNvSpPr/>
          <p:nvPr/>
        </p:nvSpPr>
        <p:spPr>
          <a:xfrm>
            <a:off x="4933936" y="1934346"/>
            <a:ext cx="4215539" cy="1418095"/>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Безвозмездной признается сделка, по которой одна сторона (служащий (работник), его супруга (супруг), несовершеннолетний ребенок) обязуется предоставить что-либо другой стороне (любому физическому лицу) без получения от нее платы или иного встречного предоставления.  </a:t>
            </a:r>
          </a:p>
        </p:txBody>
      </p:sp>
      <p:sp>
        <p:nvSpPr>
          <p:cNvPr id="8" name="Скругленный прямоугольник 7"/>
          <p:cNvSpPr/>
          <p:nvPr/>
        </p:nvSpPr>
        <p:spPr>
          <a:xfrm>
            <a:off x="4688378" y="3352441"/>
            <a:ext cx="4831227" cy="1627322"/>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1" i="0" u="sng"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К безвозмездной сделке относятся</a:t>
            </a: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договор дарения;</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соглашение о разделе имущества;</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договор (соглашение) об определении долей;</a:t>
            </a:r>
          </a:p>
          <a:p>
            <a:pPr marL="285750" marR="0" lvl="0" indent="-285750" algn="ctr" defTabSz="1112883" eaLnBrk="1" fontAlgn="auto" latinLnBrk="0" hangingPunct="1">
              <a:lnSpc>
                <a:spcPct val="100000"/>
              </a:lnSpc>
              <a:spcBef>
                <a:spcPts val="0"/>
              </a:spcBef>
              <a:spcAft>
                <a:spcPts val="0"/>
              </a:spcAft>
              <a:buClrTx/>
              <a:buSzTx/>
              <a:buFontTx/>
              <a:buChar char="-"/>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брачный договор, который определяет порядок владения ранее совместно нажитого имущества;</a:t>
            </a:r>
          </a:p>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p>
        </p:txBody>
      </p:sp>
      <p:sp>
        <p:nvSpPr>
          <p:cNvPr id="9" name="Скругленный прямоугольник 8"/>
          <p:cNvSpPr/>
          <p:nvPr/>
        </p:nvSpPr>
        <p:spPr>
          <a:xfrm>
            <a:off x="406067" y="5278583"/>
            <a:ext cx="8937438" cy="1238594"/>
          </a:xfrm>
          <a:prstGeom prst="roundRect">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1112883" eaLnBrk="1" fontAlgn="auto" latinLnBrk="0" hangingPunct="1">
              <a:lnSpc>
                <a:spcPct val="100000"/>
              </a:lnSpc>
              <a:spcBef>
                <a:spcPts val="0"/>
              </a:spcBef>
              <a:spcAft>
                <a:spcPts val="0"/>
              </a:spcAft>
              <a:buClrTx/>
              <a:buSzTx/>
              <a:buFontTx/>
              <a:buNone/>
              <a:tabLst/>
              <a:defRPr/>
            </a:pPr>
            <a:r>
              <a:rPr kumimoji="0" lang="ru-RU" sz="14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Подлежит отражению отчуждение доли имущества в связи с использованием средств (части средств) материнского (семейного) капитала (например, оформление жилого помещения в общую собственность служащего (работника), его супруги (супруга) и несовершеннолетних детей с определением размера долей по соглашению).</a:t>
            </a:r>
          </a:p>
        </p:txBody>
      </p:sp>
    </p:spTree>
    <p:extLst>
      <p:ext uri="{BB962C8B-B14F-4D97-AF65-F5344CB8AC3E}">
        <p14:creationId xmlns:p14="http://schemas.microsoft.com/office/powerpoint/2010/main" val="4155232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txBox="1">
            <a:spLocks/>
          </p:cNvSpPr>
          <p:nvPr/>
        </p:nvSpPr>
        <p:spPr>
          <a:xfrm>
            <a:off x="387458" y="833504"/>
            <a:ext cx="6021091" cy="596684"/>
          </a:xfrm>
          <a:prstGeom prst="rect">
            <a:avLst/>
          </a:prstGeom>
        </p:spPr>
        <p:txBody>
          <a:bodyPr vert="horz" lIns="91440" tIns="45720" rIns="91440" bIns="45720" rtlCol="0">
            <a:normAutofit/>
          </a:bodyPr>
          <a:lstStyle>
            <a:lvl1pPr marL="180891" indent="-180891" algn="l" defTabSz="723565" rtl="0" eaLnBrk="1" latinLnBrk="0" hangingPunct="1">
              <a:lnSpc>
                <a:spcPct val="90000"/>
              </a:lnSpc>
              <a:spcBef>
                <a:spcPts val="791"/>
              </a:spcBef>
              <a:buFont typeface="Arial" panose="020B0604020202020204" pitchFamily="34" charset="0"/>
              <a:buChar char="•"/>
              <a:defRPr sz="2216" kern="1200">
                <a:solidFill>
                  <a:schemeClr val="tx1"/>
                </a:solidFill>
                <a:latin typeface="+mn-lt"/>
                <a:ea typeface="+mn-ea"/>
                <a:cs typeface="+mn-cs"/>
              </a:defRPr>
            </a:lvl1pPr>
            <a:lvl2pPr marL="542674" indent="-180891" algn="l" defTabSz="723565" rtl="0" eaLnBrk="1" latinLnBrk="0" hangingPunct="1">
              <a:lnSpc>
                <a:spcPct val="90000"/>
              </a:lnSpc>
              <a:spcBef>
                <a:spcPts val="396"/>
              </a:spcBef>
              <a:buFont typeface="Arial" panose="020B0604020202020204" pitchFamily="34" charset="0"/>
              <a:buChar char="•"/>
              <a:defRPr sz="1899" kern="1200">
                <a:solidFill>
                  <a:schemeClr val="tx1"/>
                </a:solidFill>
                <a:latin typeface="+mn-lt"/>
                <a:ea typeface="+mn-ea"/>
                <a:cs typeface="+mn-cs"/>
              </a:defRPr>
            </a:lvl2pPr>
            <a:lvl3pPr marL="904456" indent="-180891" algn="l" defTabSz="723565" rtl="0" eaLnBrk="1" latinLnBrk="0" hangingPunct="1">
              <a:lnSpc>
                <a:spcPct val="90000"/>
              </a:lnSpc>
              <a:spcBef>
                <a:spcPts val="396"/>
              </a:spcBef>
              <a:buFont typeface="Arial" panose="020B0604020202020204" pitchFamily="34" charset="0"/>
              <a:buChar char="•"/>
              <a:defRPr sz="1583" kern="1200">
                <a:solidFill>
                  <a:schemeClr val="tx1"/>
                </a:solidFill>
                <a:latin typeface="+mn-lt"/>
                <a:ea typeface="+mn-ea"/>
                <a:cs typeface="+mn-cs"/>
              </a:defRPr>
            </a:lvl3pPr>
            <a:lvl4pPr marL="1266238"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4pPr>
            <a:lvl5pPr marL="1628021"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5pPr>
            <a:lvl6pPr marL="1989803"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6pPr>
            <a:lvl7pPr marL="2351585"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7pPr>
            <a:lvl8pPr marL="2713368"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8pPr>
            <a:lvl9pPr marL="3075150" indent="-180891" algn="l" defTabSz="723565" rtl="0" eaLnBrk="1" latinLnBrk="0" hangingPunct="1">
              <a:lnSpc>
                <a:spcPct val="90000"/>
              </a:lnSpc>
              <a:spcBef>
                <a:spcPts val="396"/>
              </a:spcBef>
              <a:buFont typeface="Arial" panose="020B0604020202020204" pitchFamily="34" charset="0"/>
              <a:buChar char="•"/>
              <a:defRPr sz="1424" kern="1200">
                <a:solidFill>
                  <a:schemeClr val="tx1"/>
                </a:solidFill>
                <a:latin typeface="+mn-lt"/>
                <a:ea typeface="+mn-ea"/>
                <a:cs typeface="+mn-cs"/>
              </a:defRPr>
            </a:lvl9pPr>
          </a:lstStyle>
          <a:p>
            <a:pPr marL="0" indent="0" algn="ctr">
              <a:buFont typeface="Arial" panose="020B0604020202020204" pitchFamily="34" charset="0"/>
              <a:buNone/>
            </a:pPr>
            <a:r>
              <a:rPr lang="ru-RU"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Приложение</a:t>
            </a:r>
            <a:endParaRPr lang="ru-RU"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13569" y="1453632"/>
            <a:ext cx="5919896" cy="3844507"/>
          </a:xfrm>
          <a:prstGeom prst="rect">
            <a:avLst/>
          </a:prstGeom>
        </p:spPr>
      </p:pic>
      <p:sp>
        <p:nvSpPr>
          <p:cNvPr id="7" name="Скругленный прямоугольник 6"/>
          <p:cNvSpPr/>
          <p:nvPr/>
        </p:nvSpPr>
        <p:spPr>
          <a:xfrm>
            <a:off x="3464559" y="4052120"/>
            <a:ext cx="2603732" cy="16919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latin typeface="Times New Roman" panose="02020603050405020304" pitchFamily="18" charset="0"/>
                <a:cs typeface="Times New Roman" panose="02020603050405020304" pitchFamily="18" charset="0"/>
              </a:rPr>
              <a:t>Дата печати справки должна соответствовать дате заполнения справки (на последнем листе). При заполнении справки проверяйте текущую версию СПО Справки БК!</a:t>
            </a:r>
          </a:p>
        </p:txBody>
      </p:sp>
      <p:cxnSp>
        <p:nvCxnSpPr>
          <p:cNvPr id="9" name="Прямая со стрелкой 8"/>
          <p:cNvCxnSpPr/>
          <p:nvPr/>
        </p:nvCxnSpPr>
        <p:spPr>
          <a:xfrm flipH="1">
            <a:off x="897775" y="4505498"/>
            <a:ext cx="2566785" cy="4821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642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770" y="2712720"/>
            <a:ext cx="8596668" cy="1320800"/>
          </a:xfrm>
        </p:spPr>
        <p:txBody>
          <a:bodyPr/>
          <a:lstStyle/>
          <a:p>
            <a:pPr algn="ctr"/>
            <a:r>
              <a:rPr lang="ru-RU" b="1" dirty="0" smtClean="0"/>
              <a:t>СПАСИБО ЗА ВНИМАНИЕ!</a:t>
            </a:r>
            <a:endParaRPr lang="ru-RU" b="1" dirty="0"/>
          </a:p>
        </p:txBody>
      </p:sp>
    </p:spTree>
    <p:extLst>
      <p:ext uri="{BB962C8B-B14F-4D97-AF65-F5344CB8AC3E}">
        <p14:creationId xmlns:p14="http://schemas.microsoft.com/office/powerpoint/2010/main" val="2533778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61259"/>
          </a:xfrm>
        </p:spPr>
        <p:txBody>
          <a:bodyPr/>
          <a:lstStyle/>
          <a:p>
            <a:pPr algn="ctr"/>
            <a:r>
              <a:rPr lang="ru-RU" b="1" dirty="0">
                <a:solidFill>
                  <a:srgbClr val="FF0000"/>
                </a:solidFill>
                <a:latin typeface="Times New Roman" panose="02020603050405020304" pitchFamily="18" charset="0"/>
                <a:cs typeface="Times New Roman" panose="02020603050405020304" pitchFamily="18" charset="0"/>
              </a:rPr>
              <a:t>Обратите внимание!</a:t>
            </a:r>
            <a:endParaRPr lang="ru-RU" b="1" dirty="0"/>
          </a:p>
        </p:txBody>
      </p:sp>
      <p:sp>
        <p:nvSpPr>
          <p:cNvPr id="3" name="Объект 2"/>
          <p:cNvSpPr>
            <a:spLocks noGrp="1"/>
          </p:cNvSpPr>
          <p:nvPr>
            <p:ph idx="1"/>
          </p:nvPr>
        </p:nvSpPr>
        <p:spPr>
          <a:xfrm>
            <a:off x="677334" y="1504604"/>
            <a:ext cx="8596668" cy="4536759"/>
          </a:xfrm>
        </p:spPr>
        <p:txBody>
          <a:bodyPr>
            <a:normAutofit fontScale="92500" lnSpcReduction="10000"/>
          </a:bodyPr>
          <a:lstStyle/>
          <a:p>
            <a:pPr marL="0" indent="0">
              <a:buNone/>
            </a:pPr>
            <a:r>
              <a:rPr lang="ru-RU" dirty="0">
                <a:latin typeface="Times New Roman" panose="02020603050405020304" pitchFamily="18" charset="0"/>
                <a:cs typeface="Times New Roman" panose="02020603050405020304" pitchFamily="18" charset="0"/>
              </a:rPr>
              <a:t>В период проведения специальной военной операции и до издания соответствующих нормативных правовых актов Российской Федерации не представляют Сведения:</a:t>
            </a:r>
          </a:p>
          <a:p>
            <a:r>
              <a:rPr lang="ru-RU" dirty="0">
                <a:latin typeface="Times New Roman" panose="02020603050405020304" pitchFamily="18" charset="0"/>
                <a:cs typeface="Times New Roman" panose="02020603050405020304" pitchFamily="18" charset="0"/>
              </a:rPr>
              <a:t> военнослужащие;</a:t>
            </a:r>
          </a:p>
          <a:p>
            <a:r>
              <a:rPr lang="ru-RU" dirty="0">
                <a:latin typeface="Times New Roman" panose="02020603050405020304" pitchFamily="18" charset="0"/>
                <a:cs typeface="Times New Roman" panose="02020603050405020304" pitchFamily="18" charset="0"/>
              </a:rPr>
              <a:t> сотрудники органов внутренних дел Российской Федерации; </a:t>
            </a:r>
          </a:p>
          <a:p>
            <a:r>
              <a:rPr lang="ru-RU" dirty="0">
                <a:latin typeface="Times New Roman" panose="02020603050405020304" pitchFamily="18" charset="0"/>
                <a:cs typeface="Times New Roman" panose="02020603050405020304" pitchFamily="18" charset="0"/>
              </a:rPr>
              <a:t> лица, проходящие службу в войсках национальной гвардии Российской Федерации и имеющие специальные звания полиции;</a:t>
            </a:r>
          </a:p>
          <a:p>
            <a:pPr algn="just"/>
            <a:r>
              <a:rPr lang="ru-RU" dirty="0">
                <a:latin typeface="Times New Roman" panose="02020603050405020304" pitchFamily="18" charset="0"/>
                <a:cs typeface="Times New Roman" panose="02020603050405020304" pitchFamily="18" charset="0"/>
              </a:rPr>
              <a:t> сотрудники уголовно-исполнительной системы Российской Федерации и Следственного комитета Российской Федерации</a:t>
            </a:r>
          </a:p>
          <a:p>
            <a:pPr marL="0" indent="0" algn="ctr">
              <a:buNone/>
            </a:pPr>
            <a:r>
              <a:rPr lang="ru-RU" dirty="0">
                <a:solidFill>
                  <a:srgbClr val="FF0000"/>
                </a:solidFill>
                <a:latin typeface="Times New Roman" panose="02020603050405020304" pitchFamily="18" charset="0"/>
                <a:cs typeface="Times New Roman" panose="02020603050405020304" pitchFamily="18" charset="0"/>
              </a:rPr>
              <a:t>если: </a:t>
            </a:r>
          </a:p>
          <a:p>
            <a:pPr marL="0" indent="0" algn="just">
              <a:buNone/>
            </a:pPr>
            <a:r>
              <a:rPr lang="ru-RU" dirty="0">
                <a:latin typeface="Times New Roman" panose="02020603050405020304" pitchFamily="18" charset="0"/>
                <a:cs typeface="Times New Roman" panose="02020603050405020304" pitchFamily="18" charset="0"/>
              </a:rPr>
              <a:t>такие военнослужащие, сотрудники и лица принимают или принимали участие в специальной военной операции или непосредственно выполняют или выполняли задачи, связанные с ее проведением, на территориях Донецкой Народной Республики, Луганской Народной Республики, Запорожской области, Херсонской области и Украины (вне зависимости от продолжительности и периода участия (выполнения задач). Документ подтверждающий участие в СВО – справка с места службы.</a:t>
            </a:r>
          </a:p>
          <a:p>
            <a:endParaRPr lang="ru-RU" dirty="0"/>
          </a:p>
        </p:txBody>
      </p:sp>
    </p:spTree>
    <p:extLst>
      <p:ext uri="{BB962C8B-B14F-4D97-AF65-F5344CB8AC3E}">
        <p14:creationId xmlns:p14="http://schemas.microsoft.com/office/powerpoint/2010/main" val="165204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3825" y="540328"/>
            <a:ext cx="9052561" cy="5345084"/>
          </a:xfrm>
        </p:spPr>
        <p:txBody>
          <a:bodyPr>
            <a:normAutofit/>
          </a:bodyPr>
          <a:lstStyle/>
          <a:p>
            <a:pPr marL="0" indent="0" algn="ctr">
              <a:buNone/>
            </a:pPr>
            <a:r>
              <a:rPr lang="ru-RU" b="1" dirty="0">
                <a:latin typeface="Times New Roman" panose="02020603050405020304" pitchFamily="18" charset="0"/>
                <a:cs typeface="Times New Roman" panose="02020603050405020304" pitchFamily="18" charset="0"/>
              </a:rPr>
              <a:t>Методические рекомендации </a:t>
            </a:r>
            <a:endParaRPr lang="ru-RU"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по вопросам представления сведений о доходах, расходах, об имуществе и обязательствах имущественного характера и заполнения соответствующей формы справки для использования в ходе декларационной кампании </a:t>
            </a:r>
            <a:r>
              <a:rPr lang="ru-RU" dirty="0" smtClean="0">
                <a:latin typeface="Times New Roman" panose="02020603050405020304" pitchFamily="18" charset="0"/>
                <a:cs typeface="Times New Roman" panose="02020603050405020304" pitchFamily="18" charset="0"/>
              </a:rPr>
              <a:t>будут направлены </a:t>
            </a:r>
            <a:r>
              <a:rPr lang="ru-RU" dirty="0">
                <a:latin typeface="Times New Roman" panose="02020603050405020304" pitchFamily="18" charset="0"/>
                <a:cs typeface="Times New Roman" panose="02020603050405020304" pitchFamily="18" charset="0"/>
              </a:rPr>
              <a:t>по электронной почте </a:t>
            </a:r>
            <a:r>
              <a:rPr lang="ru-RU" dirty="0" smtClean="0">
                <a:latin typeface="Times New Roman" panose="02020603050405020304" pitchFamily="18" charset="0"/>
                <a:cs typeface="Times New Roman" panose="02020603050405020304" pitchFamily="18" charset="0"/>
              </a:rPr>
              <a:t>всем подразделениям Центра, </a:t>
            </a:r>
            <a:r>
              <a:rPr lang="ru-RU" dirty="0">
                <a:latin typeface="Times New Roman" panose="02020603050405020304" pitchFamily="18" charset="0"/>
                <a:cs typeface="Times New Roman" panose="02020603050405020304" pitchFamily="18" charset="0"/>
              </a:rPr>
              <a:t>а также можно ознакомиться </a:t>
            </a:r>
            <a:r>
              <a:rPr lang="ru-RU" b="1" dirty="0">
                <a:latin typeface="Times New Roman" panose="02020603050405020304" pitchFamily="18" charset="0"/>
                <a:cs typeface="Times New Roman" panose="02020603050405020304" pitchFamily="18" charset="0"/>
              </a:rPr>
              <a:t>на нашем сайте в разделе «Противодействие коррупции» - «Методические материалы»:</a:t>
            </a:r>
          </a:p>
          <a:p>
            <a:pPr algn="ctr">
              <a:buFontTx/>
              <a:buChar char="-"/>
            </a:pPr>
            <a:r>
              <a:rPr lang="ru-RU" b="1" dirty="0">
                <a:latin typeface="Times New Roman" panose="02020603050405020304" pitchFamily="18" charset="0"/>
                <a:cs typeface="Times New Roman" panose="02020603050405020304" pitchFamily="18" charset="0"/>
              </a:rPr>
              <a:t>«Методические рекомендации по вопросам представления сведений о доходах, расходах, об имуществе и обязательствах имущественного характера и заполнения соответствующей формы справки в 2024 г.», </a:t>
            </a:r>
          </a:p>
          <a:p>
            <a:pPr algn="ctr">
              <a:buFontTx/>
              <a:buChar char="-"/>
            </a:pPr>
            <a:r>
              <a:rPr lang="ru-RU" b="1" dirty="0">
                <a:latin typeface="Times New Roman" panose="02020603050405020304" pitchFamily="18" charset="0"/>
                <a:cs typeface="Times New Roman" panose="02020603050405020304" pitchFamily="18" charset="0"/>
              </a:rPr>
              <a:t>«Основные новеллы в Методических рекомендациях по вопросам представления сведений о доходах, расходах, об имуществе и обязательствах имущественного характера и заполнения соответствующей формы справки в 2024 г.»</a:t>
            </a:r>
            <a:endParaRPr lang="ru-RU" dirty="0"/>
          </a:p>
          <a:p>
            <a:endParaRPr lang="ru-RU" dirty="0"/>
          </a:p>
        </p:txBody>
      </p:sp>
    </p:spTree>
    <p:extLst>
      <p:ext uri="{BB962C8B-B14F-4D97-AF65-F5344CB8AC3E}">
        <p14:creationId xmlns:p14="http://schemas.microsoft.com/office/powerpoint/2010/main" val="3008683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548640"/>
            <a:ext cx="8596668" cy="714895"/>
          </a:xfrm>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«Справки БК»</a:t>
            </a:r>
            <a:endParaRPr lang="ru-RU" dirty="0">
              <a:solidFill>
                <a:schemeClr val="tx1"/>
              </a:solidFill>
            </a:endParaRPr>
          </a:p>
        </p:txBody>
      </p:sp>
      <p:pic>
        <p:nvPicPr>
          <p:cNvPr id="5" name="Объект 4"/>
          <p:cNvPicPr>
            <a:picLocks noGrp="1" noChangeAspect="1"/>
          </p:cNvPicPr>
          <p:nvPr>
            <p:ph sz="half" idx="1"/>
          </p:nvPr>
        </p:nvPicPr>
        <p:blipFill>
          <a:blip r:embed="rId2"/>
          <a:stretch>
            <a:fillRect/>
          </a:stretch>
        </p:blipFill>
        <p:spPr>
          <a:xfrm>
            <a:off x="290946" y="1645919"/>
            <a:ext cx="4671752" cy="4395443"/>
          </a:xfrm>
          <a:prstGeom prst="rect">
            <a:avLst/>
          </a:prstGeom>
        </p:spPr>
      </p:pic>
      <p:sp>
        <p:nvSpPr>
          <p:cNvPr id="4" name="Объект 3"/>
          <p:cNvSpPr>
            <a:spLocks noGrp="1"/>
          </p:cNvSpPr>
          <p:nvPr>
            <p:ph sz="half" idx="2"/>
          </p:nvPr>
        </p:nvSpPr>
        <p:spPr>
          <a:xfrm>
            <a:off x="4962698" y="1645919"/>
            <a:ext cx="4311306" cy="4395444"/>
          </a:xfrm>
        </p:spPr>
        <p:txBody>
          <a:bodyPr/>
          <a:lstStyle/>
          <a:p>
            <a:pPr marL="0" lvl="0" indent="0" algn="ctr" defTabSz="1112883">
              <a:spcBef>
                <a:spcPts val="0"/>
              </a:spcBef>
              <a:buClrTx/>
              <a:buSzTx/>
              <a:buNone/>
            </a:pPr>
            <a:endParaRPr lang="ru-RU" sz="2190" b="1" dirty="0" smtClean="0">
              <a:solidFill>
                <a:prstClr val="black"/>
              </a:solidFill>
              <a:latin typeface="Times New Roman" panose="02020603050405020304" pitchFamily="18" charset="0"/>
              <a:cs typeface="Times New Roman" panose="02020603050405020304" pitchFamily="18" charset="0"/>
            </a:endParaRPr>
          </a:p>
          <a:p>
            <a:pPr marL="0" lvl="0" indent="0" algn="ctr" defTabSz="1112883">
              <a:spcBef>
                <a:spcPts val="0"/>
              </a:spcBef>
              <a:buClrTx/>
              <a:buSzTx/>
              <a:buNone/>
            </a:pPr>
            <a:r>
              <a:rPr lang="ru-RU" sz="2190" b="1" dirty="0" smtClean="0">
                <a:solidFill>
                  <a:prstClr val="black"/>
                </a:solidFill>
                <a:latin typeface="Times New Roman" panose="02020603050405020304" pitchFamily="18" charset="0"/>
                <a:cs typeface="Times New Roman" panose="02020603050405020304" pitchFamily="18" charset="0"/>
              </a:rPr>
              <a:t>Справка </a:t>
            </a:r>
            <a:r>
              <a:rPr lang="ru-RU" sz="2190" b="1" dirty="0">
                <a:solidFill>
                  <a:prstClr val="black"/>
                </a:solidFill>
                <a:latin typeface="Times New Roman" panose="02020603050405020304" pitchFamily="18" charset="0"/>
                <a:cs typeface="Times New Roman" panose="02020603050405020304" pitchFamily="18" charset="0"/>
              </a:rPr>
              <a:t>заполняется на персональном </a:t>
            </a:r>
            <a:r>
              <a:rPr lang="ru-RU" sz="1400" b="1" dirty="0">
                <a:solidFill>
                  <a:prstClr val="black"/>
                </a:solidFill>
                <a:latin typeface="Times New Roman" panose="02020603050405020304" pitchFamily="18" charset="0"/>
                <a:cs typeface="Times New Roman" panose="02020603050405020304" pitchFamily="18" charset="0"/>
              </a:rPr>
              <a:t>компьютере</a:t>
            </a:r>
          </a:p>
          <a:p>
            <a:pPr marL="0" lvl="0" indent="0" algn="ctr" defTabSz="1112883">
              <a:spcBef>
                <a:spcPts val="0"/>
              </a:spcBef>
              <a:buClrTx/>
              <a:buSzTx/>
              <a:buNone/>
            </a:pPr>
            <a:r>
              <a:rPr lang="ru-RU" sz="1400" b="1" dirty="0">
                <a:solidFill>
                  <a:prstClr val="black"/>
                </a:solidFill>
                <a:latin typeface="Times New Roman" panose="02020603050405020304" pitchFamily="18" charset="0"/>
                <a:cs typeface="Times New Roman" panose="02020603050405020304" pitchFamily="18" charset="0"/>
              </a:rPr>
              <a:t>(с использованием  программы «Справки БК»).</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0" algn="ctr" defTabSz="1112883">
              <a:spcBef>
                <a:spcPts val="0"/>
              </a:spcBef>
              <a:buClrTx/>
              <a:buSzTx/>
              <a:buNone/>
            </a:pPr>
            <a:r>
              <a:rPr lang="ru-RU" sz="1400" dirty="0">
                <a:solidFill>
                  <a:prstClr val="black"/>
                </a:solidFill>
                <a:latin typeface="Times New Roman" panose="02020603050405020304" pitchFamily="18" charset="0"/>
                <a:cs typeface="Times New Roman" panose="02020603050405020304" pitchFamily="18" charset="0"/>
              </a:rPr>
              <a:t>Актуальную версию специального программного обеспечения </a:t>
            </a:r>
            <a:r>
              <a:rPr lang="ru-RU" sz="1400" b="1" dirty="0">
                <a:solidFill>
                  <a:prstClr val="black"/>
                </a:solidFill>
                <a:latin typeface="Times New Roman" panose="02020603050405020304" pitchFamily="18" charset="0"/>
                <a:cs typeface="Times New Roman" panose="02020603050405020304" pitchFamily="18" charset="0"/>
              </a:rPr>
              <a:t>«Справки БК» </a:t>
            </a:r>
            <a:r>
              <a:rPr lang="ru-RU" sz="1400" dirty="0">
                <a:solidFill>
                  <a:prstClr val="black"/>
                </a:solidFill>
                <a:latin typeface="Times New Roman" panose="02020603050405020304" pitchFamily="18" charset="0"/>
                <a:cs typeface="Times New Roman" panose="02020603050405020304" pitchFamily="18" charset="0"/>
              </a:rPr>
              <a:t>(версия 2.5.5) от 31.01.2024 г. можно скачать </a:t>
            </a:r>
            <a:r>
              <a:rPr lang="ru-RU" sz="1400" b="1" dirty="0">
                <a:solidFill>
                  <a:prstClr val="black"/>
                </a:solidFill>
                <a:latin typeface="Times New Roman" panose="02020603050405020304" pitchFamily="18" charset="0"/>
                <a:cs typeface="Times New Roman" panose="02020603050405020304" pitchFamily="18" charset="0"/>
              </a:rPr>
              <a:t>на официальном сайте Администрации Президента  Российской Федерации (</a:t>
            </a:r>
            <a:r>
              <a:rPr lang="en-US" sz="1400" dirty="0">
                <a:solidFill>
                  <a:prstClr val="black"/>
                </a:solidFill>
                <a:latin typeface="Times New Roman" panose="02020603050405020304" pitchFamily="18" charset="0"/>
                <a:cs typeface="Times New Roman" panose="02020603050405020304" pitchFamily="18" charset="0"/>
                <a:hlinkClick r:id="rId3"/>
              </a:rPr>
              <a:t>http://www.kremlin.ru/structure/additional/12</a:t>
            </a:r>
            <a:r>
              <a:rPr lang="en-US" sz="1400" dirty="0">
                <a:solidFill>
                  <a:prstClr val="black"/>
                </a:solidFill>
                <a:latin typeface="Times New Roman" panose="02020603050405020304" pitchFamily="18" charset="0"/>
                <a:cs typeface="Times New Roman" panose="02020603050405020304" pitchFamily="18" charset="0"/>
              </a:rPr>
              <a:t>)</a:t>
            </a:r>
            <a:r>
              <a:rPr lang="ru-RU" sz="1400" dirty="0">
                <a:solidFill>
                  <a:prstClr val="black"/>
                </a:solidFill>
                <a:latin typeface="Times New Roman" panose="02020603050405020304" pitchFamily="18" charset="0"/>
                <a:cs typeface="Times New Roman" panose="02020603050405020304" pitchFamily="18" charset="0"/>
              </a:rPr>
              <a:t>,</a:t>
            </a:r>
          </a:p>
          <a:p>
            <a:pPr marL="0" lvl="0" indent="0" algn="ctr" defTabSz="1112883">
              <a:spcBef>
                <a:spcPts val="0"/>
              </a:spcBef>
              <a:buClrTx/>
              <a:buSzTx/>
              <a:buNone/>
            </a:pPr>
            <a:r>
              <a:rPr lang="ru-RU" sz="1400" b="1" dirty="0">
                <a:solidFill>
                  <a:prstClr val="black"/>
                </a:solidFill>
                <a:latin typeface="Times New Roman" panose="02020603050405020304" pitchFamily="18" charset="0"/>
                <a:cs typeface="Times New Roman" panose="02020603050405020304" pitchFamily="18" charset="0"/>
              </a:rPr>
              <a:t>на нашем сайте в разделе «Противодействие коррупции» - «Формы документов, связанных с противодействием коррупции, для заполнения»- «Справки»</a:t>
            </a:r>
          </a:p>
          <a:p>
            <a:endParaRPr lang="ru-RU" dirty="0"/>
          </a:p>
        </p:txBody>
      </p:sp>
    </p:spTree>
    <p:extLst>
      <p:ext uri="{BB962C8B-B14F-4D97-AF65-F5344CB8AC3E}">
        <p14:creationId xmlns:p14="http://schemas.microsoft.com/office/powerpoint/2010/main" val="3842057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86938"/>
          </a:xfrm>
        </p:spPr>
        <p:txBody>
          <a:bodyPr>
            <a:normAutofit/>
          </a:bodyPr>
          <a:lstStyle/>
          <a:p>
            <a:pPr algn="ctr"/>
            <a:r>
              <a:rPr lang="ru-RU" sz="2000" b="1" dirty="0">
                <a:solidFill>
                  <a:prstClr val="black"/>
                </a:solidFill>
                <a:latin typeface="Times New Roman" panose="02020603050405020304" pitchFamily="18" charset="0"/>
                <a:cs typeface="Times New Roman" panose="02020603050405020304" pitchFamily="18" charset="0"/>
              </a:rPr>
              <a:t>Представление сведений о доходах, расходах, об имуществе и обязательствах имущественного характера</a:t>
            </a:r>
            <a:endParaRPr lang="ru-RU" sz="2000" dirty="0"/>
          </a:p>
        </p:txBody>
      </p:sp>
      <p:sp>
        <p:nvSpPr>
          <p:cNvPr id="3" name="Объект 2"/>
          <p:cNvSpPr>
            <a:spLocks noGrp="1"/>
          </p:cNvSpPr>
          <p:nvPr>
            <p:ph idx="1"/>
          </p:nvPr>
        </p:nvSpPr>
        <p:spPr>
          <a:xfrm>
            <a:off x="931024" y="2169622"/>
            <a:ext cx="7963593" cy="3871740"/>
          </a:xfrm>
        </p:spPr>
        <p:txBody>
          <a:bodyPr/>
          <a:lstStyle/>
          <a:p>
            <a:pPr marL="0" lvl="0" indent="0" algn="ctr" defTabSz="723565">
              <a:spcBef>
                <a:spcPts val="0"/>
              </a:spcBef>
              <a:buClrTx/>
              <a:buSzTx/>
              <a:buNone/>
            </a:pPr>
            <a:endParaRPr lang="ru-RU" sz="2216" dirty="0" smtClean="0">
              <a:solidFill>
                <a:prstClr val="black"/>
              </a:solidFill>
              <a:latin typeface="Times New Roman" panose="02020603050405020304" pitchFamily="18" charset="0"/>
              <a:cs typeface="Times New Roman" panose="02020603050405020304" pitchFamily="18" charset="0"/>
            </a:endParaRPr>
          </a:p>
          <a:p>
            <a:pPr marL="0" lvl="0" indent="0" algn="ctr" defTabSz="723565">
              <a:spcBef>
                <a:spcPts val="0"/>
              </a:spcBef>
              <a:buClrTx/>
              <a:buSzTx/>
              <a:buNone/>
            </a:pPr>
            <a:r>
              <a:rPr lang="ru-RU" sz="2800" dirty="0" smtClean="0">
                <a:solidFill>
                  <a:prstClr val="black"/>
                </a:solidFill>
                <a:latin typeface="Times New Roman" panose="02020603050405020304" pitchFamily="18" charset="0"/>
                <a:cs typeface="Times New Roman" panose="02020603050405020304" pitchFamily="18" charset="0"/>
              </a:rPr>
              <a:t>Работники Центра представляют </a:t>
            </a:r>
            <a:r>
              <a:rPr lang="ru-RU" sz="2800" dirty="0">
                <a:solidFill>
                  <a:prstClr val="black"/>
                </a:solidFill>
                <a:latin typeface="Times New Roman" panose="02020603050405020304" pitchFamily="18" charset="0"/>
                <a:cs typeface="Times New Roman" panose="02020603050405020304" pitchFamily="18" charset="0"/>
              </a:rPr>
              <a:t>сведения о доходах, расходах, об имуществе и обязательствах имущественного характера на бумажном носителе, а также файл в электронном виде со сведениями, созданными с использованием СПО «Справки БК» в формате </a:t>
            </a:r>
            <a:r>
              <a:rPr lang="ru-RU" sz="2800" b="1" dirty="0">
                <a:solidFill>
                  <a:prstClr val="black"/>
                </a:solidFill>
                <a:latin typeface="Times New Roman" panose="02020603050405020304" pitchFamily="18" charset="0"/>
                <a:cs typeface="Times New Roman" panose="02020603050405020304" pitchFamily="18" charset="0"/>
              </a:rPr>
              <a:t>XSB</a:t>
            </a:r>
          </a:p>
          <a:p>
            <a:endParaRPr lang="ru-RU" dirty="0"/>
          </a:p>
        </p:txBody>
      </p:sp>
    </p:spTree>
    <p:extLst>
      <p:ext uri="{BB962C8B-B14F-4D97-AF65-F5344CB8AC3E}">
        <p14:creationId xmlns:p14="http://schemas.microsoft.com/office/powerpoint/2010/main" val="2428680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03069"/>
          </a:xfrm>
        </p:spPr>
        <p:txBody>
          <a:bodyPr>
            <a:normAutofit fontScale="90000"/>
          </a:bodyPr>
          <a:lstStyle/>
          <a:p>
            <a:pPr algn="ctr"/>
            <a:r>
              <a:rPr lang="ru-RU" sz="2400" b="1" dirty="0">
                <a:solidFill>
                  <a:prstClr val="black"/>
                </a:solidFill>
                <a:latin typeface="Times New Roman" panose="02020603050405020304" pitchFamily="18" charset="0"/>
                <a:cs typeface="Times New Roman" panose="02020603050405020304" pitchFamily="18" charset="0"/>
              </a:rPr>
              <a:t>Определение круга лиц (членов семьи), в отношении которых необходимо представить сведения:</a:t>
            </a:r>
            <a:br>
              <a:rPr lang="ru-RU" sz="2400" b="1" dirty="0">
                <a:solidFill>
                  <a:prstClr val="black"/>
                </a:solidFill>
                <a:latin typeface="Times New Roman" panose="02020603050405020304" pitchFamily="18" charset="0"/>
                <a:cs typeface="Times New Roman" panose="02020603050405020304" pitchFamily="18" charset="0"/>
              </a:rPr>
            </a:br>
            <a:endParaRPr lang="ru-RU" sz="2400" dirty="0"/>
          </a:p>
        </p:txBody>
      </p:sp>
      <p:sp>
        <p:nvSpPr>
          <p:cNvPr id="3" name="Объект 2"/>
          <p:cNvSpPr>
            <a:spLocks noGrp="1"/>
          </p:cNvSpPr>
          <p:nvPr>
            <p:ph idx="1"/>
          </p:nvPr>
        </p:nvSpPr>
        <p:spPr>
          <a:xfrm>
            <a:off x="677333" y="1620981"/>
            <a:ext cx="3229649" cy="1230283"/>
          </a:xfrm>
          <a:solidFill>
            <a:srgbClr val="00B0F0"/>
          </a:solidFill>
        </p:spPr>
        <p:txBody>
          <a:bodyPr/>
          <a:lstStyle/>
          <a:p>
            <a:pPr marL="0" indent="0" algn="ctr">
              <a:buNone/>
            </a:pPr>
            <a:r>
              <a:rPr lang="ru-RU" sz="2400" dirty="0" smtClean="0">
                <a:latin typeface="Times New Roman" panose="02020603050405020304" pitchFamily="18" charset="0"/>
                <a:cs typeface="Times New Roman" panose="02020603050405020304" pitchFamily="18" charset="0"/>
              </a:rPr>
              <a:t>Сотрудник </a:t>
            </a:r>
          </a:p>
          <a:p>
            <a:pPr marL="0" indent="0" algn="ctr">
              <a:buNone/>
            </a:pPr>
            <a:r>
              <a:rPr lang="ru-RU" sz="2400" dirty="0" smtClean="0">
                <a:latin typeface="Times New Roman" panose="02020603050405020304" pitchFamily="18" charset="0"/>
                <a:cs typeface="Times New Roman" panose="02020603050405020304" pitchFamily="18" charset="0"/>
              </a:rPr>
              <a:t>ФБУЗ «</a:t>
            </a:r>
            <a:r>
              <a:rPr lang="ru-RU" sz="2400" dirty="0" err="1" smtClean="0">
                <a:latin typeface="Times New Roman" panose="02020603050405020304" pitchFamily="18" charset="0"/>
                <a:cs typeface="Times New Roman" panose="02020603050405020304" pitchFamily="18" charset="0"/>
              </a:rPr>
              <a:t>ЦГиЭ</a:t>
            </a:r>
            <a:r>
              <a:rPr lang="ru-RU" sz="2400" dirty="0" smtClean="0">
                <a:latin typeface="Times New Roman" panose="02020603050405020304" pitchFamily="18" charset="0"/>
                <a:cs typeface="Times New Roman" panose="02020603050405020304" pitchFamily="18" charset="0"/>
              </a:rPr>
              <a:t> в РБ»</a:t>
            </a:r>
            <a:endParaRPr lang="ru-RU" sz="2400" dirty="0">
              <a:latin typeface="Times New Roman" panose="02020603050405020304" pitchFamily="18" charset="0"/>
              <a:cs typeface="Times New Roman" panose="02020603050405020304" pitchFamily="18" charset="0"/>
            </a:endParaRPr>
          </a:p>
          <a:p>
            <a:pPr lvl="8"/>
            <a:endParaRPr lang="ru-RU" dirty="0"/>
          </a:p>
        </p:txBody>
      </p:sp>
      <p:sp>
        <p:nvSpPr>
          <p:cNvPr id="4" name="Прямоугольник 3"/>
          <p:cNvSpPr/>
          <p:nvPr/>
        </p:nvSpPr>
        <p:spPr>
          <a:xfrm>
            <a:off x="677334" y="2851265"/>
            <a:ext cx="3229648" cy="1330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12883"/>
            <a:r>
              <a:rPr lang="ru-RU" sz="2800" dirty="0">
                <a:solidFill>
                  <a:prstClr val="white"/>
                </a:solidFill>
                <a:latin typeface="Times New Roman" panose="02020603050405020304" pitchFamily="18" charset="0"/>
                <a:cs typeface="Times New Roman" panose="02020603050405020304" pitchFamily="18" charset="0"/>
              </a:rPr>
              <a:t>Супруг(а</a:t>
            </a:r>
            <a:r>
              <a:rPr lang="ru-RU" sz="2800" dirty="0" smtClean="0">
                <a:solidFill>
                  <a:prstClr val="white"/>
                </a:solidFill>
                <a:latin typeface="Times New Roman" panose="02020603050405020304" pitchFamily="18" charset="0"/>
                <a:cs typeface="Times New Roman" panose="02020603050405020304" pitchFamily="18" charset="0"/>
              </a:rPr>
              <a:t>)</a:t>
            </a:r>
            <a:endParaRPr lang="ru-RU" sz="2800" dirty="0">
              <a:solidFill>
                <a:prstClr val="white"/>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77333" y="4181301"/>
            <a:ext cx="3229649" cy="160435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a:solidFill>
                  <a:schemeClr val="tx1"/>
                </a:solidFill>
                <a:latin typeface="Times New Roman" panose="02020603050405020304" pitchFamily="18" charset="0"/>
                <a:cs typeface="Times New Roman" panose="02020603050405020304" pitchFamily="18" charset="0"/>
              </a:rPr>
              <a:t>Несовершеннолетний ребенок</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6" name="Пятиугольник 5"/>
          <p:cNvSpPr/>
          <p:nvPr/>
        </p:nvSpPr>
        <p:spPr>
          <a:xfrm>
            <a:off x="3906983" y="1612669"/>
            <a:ext cx="5619402" cy="1238596"/>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anose="02020603050405020304" pitchFamily="18" charset="0"/>
                <a:cs typeface="Times New Roman" panose="02020603050405020304" pitchFamily="18" charset="0"/>
              </a:rPr>
              <a:t>Если по состоянию на 31.12.2023 должность была в соответствующем перечне</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7" name="Пятиугольник 6"/>
          <p:cNvSpPr/>
          <p:nvPr/>
        </p:nvSpPr>
        <p:spPr>
          <a:xfrm>
            <a:off x="3906982" y="2851264"/>
            <a:ext cx="5694218" cy="133003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12883"/>
            <a:r>
              <a:rPr lang="ru-RU" sz="1400" dirty="0">
                <a:solidFill>
                  <a:prstClr val="white"/>
                </a:solidFill>
                <a:latin typeface="Times New Roman" panose="02020603050405020304" pitchFamily="18" charset="0"/>
                <a:cs typeface="Times New Roman" panose="02020603050405020304" pitchFamily="18" charset="0"/>
              </a:rPr>
              <a:t>•Если по состоянию на 31.12.2023 брак являлся заключенным.</a:t>
            </a:r>
          </a:p>
          <a:p>
            <a:pPr lvl="0" algn="ctr" defTabSz="1112883"/>
            <a:r>
              <a:rPr lang="ru-RU" sz="1400" dirty="0">
                <a:solidFill>
                  <a:prstClr val="white"/>
                </a:solidFill>
                <a:latin typeface="Times New Roman" panose="02020603050405020304" pitchFamily="18" charset="0"/>
                <a:cs typeface="Times New Roman" panose="02020603050405020304" pitchFamily="18" charset="0"/>
              </a:rPr>
              <a:t>•Если брак был расторгнут в 2024 году и отношения не поддерживаются, или супруг(а) умер в 2024 г., то необходимо подать соответствующее заявление в Комиссию Управления о невозможности представить сведения</a:t>
            </a:r>
            <a:endParaRPr lang="ru-RU" sz="1400" dirty="0">
              <a:solidFill>
                <a:prstClr val="white"/>
              </a:solidFill>
              <a:latin typeface="Times New Roman" panose="02020603050405020304" pitchFamily="18" charset="0"/>
              <a:cs typeface="Times New Roman" panose="02020603050405020304" pitchFamily="18" charset="0"/>
            </a:endParaRPr>
          </a:p>
        </p:txBody>
      </p:sp>
      <p:sp>
        <p:nvSpPr>
          <p:cNvPr id="8" name="Пятиугольник 7"/>
          <p:cNvSpPr/>
          <p:nvPr/>
        </p:nvSpPr>
        <p:spPr>
          <a:xfrm>
            <a:off x="3906981" y="4181299"/>
            <a:ext cx="5835535" cy="1604357"/>
          </a:xfrm>
          <a:prstGeom prst="homePlat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112883"/>
            <a:r>
              <a:rPr lang="ru-RU" sz="1400" dirty="0">
                <a:solidFill>
                  <a:schemeClr val="tx1"/>
                </a:solidFill>
                <a:latin typeface="Times New Roman" panose="02020603050405020304" pitchFamily="18" charset="0"/>
                <a:cs typeface="Times New Roman" panose="02020603050405020304" pitchFamily="18" charset="0"/>
              </a:rPr>
              <a:t>Если по состоянию на 31.12.2023 ребенку не исполнилось 18 лет.</a:t>
            </a:r>
          </a:p>
          <a:p>
            <a:pPr lvl="0" algn="ctr" defTabSz="1112883"/>
            <a:r>
              <a:rPr lang="ru-RU" sz="1400" dirty="0">
                <a:solidFill>
                  <a:schemeClr val="tx1"/>
                </a:solidFill>
                <a:latin typeface="Times New Roman" panose="02020603050405020304" pitchFamily="18" charset="0"/>
                <a:cs typeface="Times New Roman" panose="02020603050405020304" pitchFamily="18" charset="0"/>
              </a:rPr>
              <a:t>•Если ребенок проживает отдельно от госслужащего и связи не поддерживаются, то необходимо подать соответствующее заявление в Комиссию </a:t>
            </a:r>
            <a:r>
              <a:rPr lang="ru-RU" sz="1400" dirty="0" smtClean="0">
                <a:solidFill>
                  <a:schemeClr val="tx1"/>
                </a:solidFill>
                <a:latin typeface="Times New Roman" panose="02020603050405020304" pitchFamily="18" charset="0"/>
                <a:cs typeface="Times New Roman" panose="02020603050405020304" pitchFamily="18" charset="0"/>
              </a:rPr>
              <a:t>Центра </a:t>
            </a:r>
            <a:r>
              <a:rPr lang="ru-RU" sz="1400" dirty="0">
                <a:solidFill>
                  <a:schemeClr val="tx1"/>
                </a:solidFill>
                <a:latin typeface="Times New Roman" panose="02020603050405020304" pitchFamily="18" charset="0"/>
                <a:cs typeface="Times New Roman" panose="02020603050405020304" pitchFamily="18" charset="0"/>
              </a:rPr>
              <a:t>о невозможности представить сведения.</a:t>
            </a:r>
            <a:endParaRPr lang="ru-RU"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3524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11876"/>
          </a:xfrm>
        </p:spPr>
        <p:txBody>
          <a:bodyPr/>
          <a:lstStyle/>
          <a:p>
            <a:pPr algn="ctr"/>
            <a:r>
              <a:rPr lang="ru-RU" sz="2000" b="1" dirty="0">
                <a:solidFill>
                  <a:prstClr val="black"/>
                </a:solidFill>
                <a:latin typeface="Times New Roman" panose="02020603050405020304" pitchFamily="18" charset="0"/>
                <a:cs typeface="Times New Roman" panose="02020603050405020304" pitchFamily="18" charset="0"/>
              </a:rPr>
              <a:t>Сроки представления сведений о доходах, расходах, об имуществе и обязательствах имущественного характера</a:t>
            </a:r>
            <a:endParaRPr lang="ru-RU" dirty="0"/>
          </a:p>
        </p:txBody>
      </p:sp>
      <p:sp>
        <p:nvSpPr>
          <p:cNvPr id="3" name="Объект 2"/>
          <p:cNvSpPr>
            <a:spLocks noGrp="1"/>
          </p:cNvSpPr>
          <p:nvPr>
            <p:ph idx="1"/>
          </p:nvPr>
        </p:nvSpPr>
        <p:spPr>
          <a:xfrm>
            <a:off x="677334" y="1546167"/>
            <a:ext cx="6205604" cy="1429789"/>
          </a:xfrm>
        </p:spPr>
        <p:txBody>
          <a:bodyPr>
            <a:normAutofit/>
          </a:bodyPr>
          <a:lstStyle/>
          <a:p>
            <a:pPr marL="0" lvl="0" indent="0" algn="ctr" defTabSz="723565">
              <a:lnSpc>
                <a:spcPct val="90000"/>
              </a:lnSpc>
              <a:spcBef>
                <a:spcPts val="791"/>
              </a:spcBef>
              <a:buClrTx/>
              <a:buSzTx/>
              <a:buNone/>
            </a:pPr>
            <a:r>
              <a:rPr lang="ru-RU" sz="2000" dirty="0" smtClean="0">
                <a:solidFill>
                  <a:prstClr val="black"/>
                </a:solidFill>
                <a:latin typeface="Times New Roman" panose="02020603050405020304" pitchFamily="18" charset="0"/>
                <a:cs typeface="Times New Roman" panose="02020603050405020304" pitchFamily="18" charset="0"/>
              </a:rPr>
              <a:t>Работники Центра представляют </a:t>
            </a:r>
            <a:r>
              <a:rPr lang="ru-RU" sz="2000" dirty="0">
                <a:solidFill>
                  <a:prstClr val="black"/>
                </a:solidFill>
                <a:latin typeface="Times New Roman" panose="02020603050405020304" pitchFamily="18" charset="0"/>
                <a:cs typeface="Times New Roman" panose="02020603050405020304" pitchFamily="18" charset="0"/>
              </a:rPr>
              <a:t>сведения </a:t>
            </a:r>
            <a:r>
              <a:rPr lang="ru-RU" sz="2000" dirty="0" smtClean="0">
                <a:solidFill>
                  <a:prstClr val="black"/>
                </a:solidFill>
                <a:latin typeface="Times New Roman" panose="02020603050405020304" pitchFamily="18" charset="0"/>
                <a:cs typeface="Times New Roman" panose="02020603050405020304" pitchFamily="18" charset="0"/>
              </a:rPr>
              <a:t>о </a:t>
            </a:r>
            <a:r>
              <a:rPr lang="ru-RU" sz="2000" dirty="0">
                <a:solidFill>
                  <a:prstClr val="black"/>
                </a:solidFill>
                <a:latin typeface="Times New Roman" panose="02020603050405020304" pitchFamily="18" charset="0"/>
                <a:cs typeface="Times New Roman" panose="02020603050405020304" pitchFamily="18" charset="0"/>
              </a:rPr>
              <a:t>доходах, расходах, об имуществе и обязательствах имущественного характера в </a:t>
            </a:r>
            <a:r>
              <a:rPr lang="ru-RU" sz="2000" dirty="0" smtClean="0">
                <a:solidFill>
                  <a:prstClr val="black"/>
                </a:solidFill>
                <a:latin typeface="Times New Roman" panose="02020603050405020304" pitchFamily="18" charset="0"/>
                <a:cs typeface="Times New Roman" panose="02020603050405020304" pitchFamily="18" charset="0"/>
              </a:rPr>
              <a:t>отделение кадров </a:t>
            </a:r>
            <a:r>
              <a:rPr lang="ru-RU" sz="2000" b="1" dirty="0" smtClean="0">
                <a:solidFill>
                  <a:prstClr val="black"/>
                </a:solidFill>
                <a:latin typeface="Times New Roman" panose="02020603050405020304" pitchFamily="18" charset="0"/>
                <a:cs typeface="Times New Roman" panose="02020603050405020304" pitchFamily="18" charset="0"/>
              </a:rPr>
              <a:t>не </a:t>
            </a:r>
            <a:r>
              <a:rPr lang="ru-RU" sz="2000" b="1" dirty="0">
                <a:solidFill>
                  <a:prstClr val="black"/>
                </a:solidFill>
                <a:latin typeface="Times New Roman" panose="02020603050405020304" pitchFamily="18" charset="0"/>
                <a:cs typeface="Times New Roman" panose="02020603050405020304" pitchFamily="18" charset="0"/>
              </a:rPr>
              <a:t>позднее 27 апреля 2024 года </a:t>
            </a:r>
            <a:endParaRPr lang="ru-RU" sz="2000" dirty="0">
              <a:solidFill>
                <a:prstClr val="black"/>
              </a:solidFill>
              <a:latin typeface="Times New Roman" panose="02020603050405020304" pitchFamily="18" charset="0"/>
              <a:cs typeface="Times New Roman" panose="02020603050405020304" pitchFamily="18" charset="0"/>
            </a:endParaRPr>
          </a:p>
          <a:p>
            <a:endParaRPr lang="ru-RU" dirty="0"/>
          </a:p>
        </p:txBody>
      </p:sp>
      <p:sp>
        <p:nvSpPr>
          <p:cNvPr id="4" name="Прямоугольник 3"/>
          <p:cNvSpPr/>
          <p:nvPr/>
        </p:nvSpPr>
        <p:spPr>
          <a:xfrm>
            <a:off x="677334" y="2975956"/>
            <a:ext cx="6205604" cy="24522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solidFill>
                  <a:srgbClr val="FF0000"/>
                </a:solidFill>
                <a:latin typeface="Times New Roman" panose="02020603050405020304" pitchFamily="18" charset="0"/>
                <a:ea typeface="Times New Roman" panose="02020603050405020304" pitchFamily="18" charset="0"/>
              </a:rPr>
              <a:t>Для проверки сведений необходимо представить Справки </a:t>
            </a:r>
            <a:endParaRPr lang="ru-RU" sz="2800" b="1" dirty="0" smtClean="0">
              <a:solidFill>
                <a:srgbClr val="FF0000"/>
              </a:solidFill>
              <a:latin typeface="Times New Roman" panose="02020603050405020304" pitchFamily="18" charset="0"/>
              <a:ea typeface="Times New Roman" panose="02020603050405020304" pitchFamily="18" charset="0"/>
            </a:endParaRPr>
          </a:p>
          <a:p>
            <a:pPr algn="ctr"/>
            <a:r>
              <a:rPr lang="ru-RU" sz="2800" b="1" dirty="0" smtClean="0">
                <a:solidFill>
                  <a:srgbClr val="FF0000"/>
                </a:solidFill>
                <a:latin typeface="Times New Roman" panose="02020603050405020304" pitchFamily="18" charset="0"/>
                <a:ea typeface="Times New Roman" panose="02020603050405020304" pitchFamily="18" charset="0"/>
              </a:rPr>
              <a:t>в отделение кадров</a:t>
            </a:r>
            <a:endParaRPr lang="ru-RU" sz="2800" b="1" dirty="0">
              <a:solidFill>
                <a:srgbClr val="FF0000"/>
              </a:solidFill>
              <a:latin typeface="Times New Roman" panose="02020603050405020304" pitchFamily="18" charset="0"/>
              <a:ea typeface="Times New Roman" panose="02020603050405020304" pitchFamily="18" charset="0"/>
            </a:endParaRPr>
          </a:p>
          <a:p>
            <a:pPr algn="ctr"/>
            <a:r>
              <a:rPr lang="ru-RU" sz="2800" b="1" dirty="0">
                <a:solidFill>
                  <a:srgbClr val="FF0000"/>
                </a:solidFill>
                <a:latin typeface="Times New Roman" panose="02020603050405020304" pitchFamily="18" charset="0"/>
                <a:ea typeface="Times New Roman" panose="02020603050405020304" pitchFamily="18" charset="0"/>
              </a:rPr>
              <a:t>до 29.03.2024 г.</a:t>
            </a:r>
            <a:endParaRPr lang="ru-RU" sz="2800" b="1"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7628" y="1878677"/>
            <a:ext cx="3050771" cy="2809702"/>
          </a:xfrm>
          <a:prstGeom prst="rect">
            <a:avLst/>
          </a:prstGeom>
        </p:spPr>
      </p:pic>
    </p:spTree>
    <p:extLst>
      <p:ext uri="{BB962C8B-B14F-4D97-AF65-F5344CB8AC3E}">
        <p14:creationId xmlns:p14="http://schemas.microsoft.com/office/powerpoint/2010/main" val="1175722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01782"/>
            <a:ext cx="8596668" cy="1320800"/>
          </a:xfrm>
        </p:spPr>
        <p:txBody>
          <a:bodyPr/>
          <a:lstStyle/>
          <a:p>
            <a:pPr algn="ctr"/>
            <a:r>
              <a:rPr lang="ru-RU" sz="2000" b="1" dirty="0">
                <a:solidFill>
                  <a:prstClr val="black"/>
                </a:solidFill>
                <a:latin typeface="Times New Roman" panose="02020603050405020304" pitchFamily="18" charset="0"/>
                <a:cs typeface="Times New Roman" panose="02020603050405020304" pitchFamily="18" charset="0"/>
              </a:rPr>
              <a:t>Примерный перечень документов, необходимых для заполнения справки о доходах, расходах, об имуществе и обязательствах</a:t>
            </a:r>
            <a:endParaRPr lang="ru-RU" dirty="0"/>
          </a:p>
        </p:txBody>
      </p:sp>
      <p:sp>
        <p:nvSpPr>
          <p:cNvPr id="3" name="Объект 2"/>
          <p:cNvSpPr>
            <a:spLocks noGrp="1"/>
          </p:cNvSpPr>
          <p:nvPr>
            <p:ph idx="1"/>
          </p:nvPr>
        </p:nvSpPr>
        <p:spPr>
          <a:xfrm>
            <a:off x="677334" y="1313411"/>
            <a:ext cx="8596668" cy="5104014"/>
          </a:xfrm>
        </p:spPr>
        <p:txBody>
          <a:bodyPr>
            <a:normAutofit fontScale="92500" lnSpcReduction="20000"/>
          </a:bodyPr>
          <a:lstStyle/>
          <a:p>
            <a:pPr algn="just"/>
            <a:r>
              <a:rPr lang="ru-RU" b="1" dirty="0">
                <a:solidFill>
                  <a:srgbClr val="000000"/>
                </a:solidFill>
                <a:latin typeface="Times New Roman" panose="02020603050405020304" pitchFamily="18" charset="0"/>
                <a:cs typeface="Times New Roman" panose="02020603050405020304" pitchFamily="18" charset="0"/>
              </a:rPr>
              <a:t>1) Справка (справки)формы 2-НДФЛ с места службы (предыдущих мест службы, работы) за 2023</a:t>
            </a:r>
            <a:r>
              <a:rPr lang="en-US" b="1"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год;</a:t>
            </a:r>
          </a:p>
          <a:p>
            <a:pPr algn="just"/>
            <a:r>
              <a:rPr lang="ru-RU" b="1" dirty="0">
                <a:solidFill>
                  <a:srgbClr val="000000"/>
                </a:solidFill>
                <a:latin typeface="Times New Roman" panose="02020603050405020304" pitchFamily="18" charset="0"/>
                <a:cs typeface="Times New Roman" panose="02020603050405020304" pitchFamily="18" charset="0"/>
              </a:rPr>
              <a:t>2) Договоры купли-продажи недвижимого имущества, транспортных средств, ценных бумаг и др.;</a:t>
            </a:r>
          </a:p>
          <a:p>
            <a:pPr algn="just"/>
            <a:r>
              <a:rPr lang="ru-RU" b="1" dirty="0">
                <a:solidFill>
                  <a:srgbClr val="000000"/>
                </a:solidFill>
                <a:latin typeface="Times New Roman" panose="02020603050405020304" pitchFamily="18" charset="0"/>
                <a:cs typeface="Times New Roman" panose="02020603050405020304" pitchFamily="18" charset="0"/>
              </a:rPr>
              <a:t>3) Свидетельства о государственной регистрации права собственности (выписки из Единого государственного реестра недвижимости) на все недвижимое имущество, находящееся в собственности (долевой, совместной), свидетельство о наследовании и т.д.;</a:t>
            </a:r>
          </a:p>
          <a:p>
            <a:pPr algn="just"/>
            <a:r>
              <a:rPr lang="ru-RU" b="1" dirty="0">
                <a:solidFill>
                  <a:srgbClr val="000000"/>
                </a:solidFill>
                <a:latin typeface="Times New Roman" panose="02020603050405020304" pitchFamily="18" charset="0"/>
                <a:cs typeface="Times New Roman" panose="02020603050405020304" pitchFamily="18" charset="0"/>
              </a:rPr>
              <a:t>4) Паспорт транспортного средства;</a:t>
            </a:r>
          </a:p>
          <a:p>
            <a:pPr algn="just"/>
            <a:r>
              <a:rPr lang="ru-RU" b="1" dirty="0">
                <a:solidFill>
                  <a:srgbClr val="000000"/>
                </a:solidFill>
                <a:latin typeface="Times New Roman" panose="02020603050405020304" pitchFamily="18" charset="0"/>
                <a:cs typeface="Times New Roman" panose="02020603050405020304" pitchFamily="18" charset="0"/>
              </a:rPr>
              <a:t>5) Выписки со всех открытых счетов в банках (с указанием суммы, поступивших на счет денежных средств с 1 января по 31 декабря 2023 года), а также сведения об остатках на счетах по состоянию на 31 декабря 2023 года; </a:t>
            </a:r>
          </a:p>
          <a:p>
            <a:pPr algn="just"/>
            <a:r>
              <a:rPr lang="ru-RU" b="1" dirty="0">
                <a:latin typeface="Times New Roman" panose="02020603050405020304" pitchFamily="18" charset="0"/>
                <a:cs typeface="Times New Roman" panose="02020603050405020304" pitchFamily="18" charset="0"/>
              </a:rPr>
              <a:t>6) Учредительные документы, подтверждающие доли участия в коммерческих организациях;</a:t>
            </a:r>
          </a:p>
          <a:p>
            <a:pPr algn="just"/>
            <a:r>
              <a:rPr lang="ru-RU" b="1" dirty="0">
                <a:latin typeface="Times New Roman" panose="02020603050405020304" pitchFamily="18" charset="0"/>
                <a:cs typeface="Times New Roman" panose="02020603050405020304" pitchFamily="18" charset="0"/>
              </a:rPr>
              <a:t>7) Договоры займа, ипотечного кредитования и др.;</a:t>
            </a:r>
          </a:p>
          <a:p>
            <a:pPr algn="just"/>
            <a:r>
              <a:rPr lang="ru-RU" b="1" dirty="0">
                <a:latin typeface="Times New Roman" panose="02020603050405020304" pitchFamily="18" charset="0"/>
                <a:cs typeface="Times New Roman" panose="02020603050405020304" pitchFamily="18" charset="0"/>
              </a:rPr>
              <a:t>8) Договоры аренды (найма, поднайма), в том числе договоры социального найма;</a:t>
            </a:r>
          </a:p>
          <a:p>
            <a:pPr algn="just"/>
            <a:r>
              <a:rPr lang="ru-RU" b="1" dirty="0">
                <a:latin typeface="Times New Roman" panose="02020603050405020304" pitchFamily="18" charset="0"/>
                <a:cs typeface="Times New Roman" panose="02020603050405020304" pitchFamily="18" charset="0"/>
              </a:rPr>
              <a:t>9) Договоры страхования.</a:t>
            </a:r>
          </a:p>
          <a:p>
            <a:endParaRPr lang="ru-RU" dirty="0"/>
          </a:p>
        </p:txBody>
      </p:sp>
    </p:spTree>
    <p:extLst>
      <p:ext uri="{BB962C8B-B14F-4D97-AF65-F5344CB8AC3E}">
        <p14:creationId xmlns:p14="http://schemas.microsoft.com/office/powerpoint/2010/main" val="1604461621"/>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154</TotalTime>
  <Words>2846</Words>
  <Application>Microsoft Office PowerPoint</Application>
  <PresentationFormat>Широкоэкранный</PresentationFormat>
  <Paragraphs>183</Paragraphs>
  <Slides>29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29</vt:i4>
      </vt:variant>
    </vt:vector>
  </HeadingPairs>
  <TitlesOfParts>
    <vt:vector size="35" baseType="lpstr">
      <vt:lpstr>Arial</vt:lpstr>
      <vt:lpstr>Calibri</vt:lpstr>
      <vt:lpstr>Times New Roman</vt:lpstr>
      <vt:lpstr>Trebuchet MS</vt:lpstr>
      <vt:lpstr>Wingdings 3</vt:lpstr>
      <vt:lpstr>Аспект</vt:lpstr>
      <vt:lpstr>Федеральное бюджетное учреждение здравоохранения «Центр гигиены и эпидемиологии в Республике Бурятия»</vt:lpstr>
      <vt:lpstr>Основная информация: </vt:lpstr>
      <vt:lpstr>Обратите внимание!</vt:lpstr>
      <vt:lpstr>Презентация PowerPoint</vt:lpstr>
      <vt:lpstr>«Справки БК»</vt:lpstr>
      <vt:lpstr>Представление сведений о доходах, расходах, об имуществе и обязательствах имущественного характера</vt:lpstr>
      <vt:lpstr>Определение круга лиц (членов семьи), в отношении которых необходимо представить сведения: </vt:lpstr>
      <vt:lpstr>Сроки представления сведений о доходах, расходах, об имуществе и обязательствах имущественного характера</vt:lpstr>
      <vt:lpstr>Примерный перечень документов, необходимых для заполнения справки о доходах, расходах, об имуществе и обязательствах</vt:lpstr>
      <vt:lpstr> Справка о банковских счетах физических лиц</vt:lpstr>
      <vt:lpstr>Особенности получения данных о доходах некоторых категорий граждан</vt:lpstr>
      <vt:lpstr>Заполнение Титульного листа</vt:lpstr>
      <vt:lpstr>Презентация PowerPoint</vt:lpstr>
      <vt:lpstr>Презентация PowerPoint</vt:lpstr>
      <vt:lpstr>Заполнение Раздела 2 «Сведения о расходах»</vt:lpstr>
      <vt:lpstr>Заполнение Подраздела 3.1. «Недвижимое имущество»</vt:lpstr>
      <vt:lpstr>Заполнение Подраздела 3.2. «Транспортные средства»</vt:lpstr>
      <vt:lpstr>Заполнение Раздела 4. «Сведения о счетах в банках и иных кредитных организациях»</vt:lpstr>
      <vt:lpstr>Заполнение Раздела 4. «Сведения о счетах в банках и иных кредитных организациях»</vt:lpstr>
      <vt:lpstr>Заполнение Раздела 4. «Сведения о счетах в банках и иных кредитных организациях»</vt:lpstr>
      <vt:lpstr>Заполнение Раздела 5. «Сведения о ценных бумагах»</vt:lpstr>
      <vt:lpstr>Заполнение Раздела 6.1 «Объекты недвижимого имущества, находящиеся в пользовании»</vt:lpstr>
      <vt:lpstr>Заполнение Раздела 6.2. «Срочные обязательства финансового характера»</vt:lpstr>
      <vt:lpstr>Заполнение Раздела 6.2. «Срочные обязательства финансового характера»</vt:lpstr>
      <vt:lpstr>Заполнение Раздела 6.2. «Срочные обязательства финансового характера»</vt:lpstr>
      <vt:lpstr>Заполнение Раздела 6.2. «Срочные обязательства финансового характера»</vt:lpstr>
      <vt:lpstr>Заполнение Раздела 7. «Сведения о недвижимом имуществе, транспортных средствах, ценных бумагах, цифровых финансовых активах, цифровых правах, включающих одновременно цифровые финансовые активы и иные цифровые права, об утилитарных цифровых правах и цифровой валюте, отчуждаемых в течение отчетного периода в результате безвозмездной сделки»</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Федеральное бюджетное учреждение здравоохранения «Центр гигиены и эпидемиологии в Республике Бурятия»</dc:title>
  <dc:creator>ОсиповаНВ</dc:creator>
  <cp:lastModifiedBy>ОсиповаНВ</cp:lastModifiedBy>
  <cp:revision>26</cp:revision>
  <dcterms:created xsi:type="dcterms:W3CDTF">2024-02-19T01:15:07Z</dcterms:created>
  <dcterms:modified xsi:type="dcterms:W3CDTF">2024-02-19T03:49:19Z</dcterms:modified>
</cp:coreProperties>
</file>